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8288000" cy="10287000"/>
  <p:notesSz cx="6858000" cy="9144000"/>
  <p:embeddedFontLst>
    <p:embeddedFont>
      <p:font typeface="Arimo" panose="020B0604020202020204" charset="0"/>
      <p:regular r:id="rId23"/>
    </p:embeddedFont>
    <p:embeddedFont>
      <p:font typeface="Open Sauce" panose="020B0604020202020204" charset="0"/>
      <p:regular r:id="rId24"/>
    </p:embeddedFont>
    <p:embeddedFont>
      <p:font typeface="Poppins Bold" panose="020B0604020202020204" charset="0"/>
      <p:regular r:id="rId25"/>
    </p:embeddedFont>
    <p:embeddedFont>
      <p:font typeface="Be Vietnam" panose="020B0604020202020204" charset="0"/>
      <p:regular r:id="rId26"/>
    </p:embeddedFont>
    <p:embeddedFont>
      <p:font typeface="Arimo Bold" panose="020B0604020202020204" charset="0"/>
      <p:regular r:id="rId27"/>
    </p:embeddedFont>
    <p:embeddedFont>
      <p:font typeface="Clear Sans Bold" panose="020B0604020202020204" charset="0"/>
      <p:regular r:id="rId28"/>
    </p:embeddedFont>
    <p:embeddedFont>
      <p:font typeface="Be Vietnam Ultra-Bold" panose="020B0604020202020204" charset="0"/>
      <p:regular r:id="rId29"/>
    </p:embeddedFont>
    <p:embeddedFont>
      <p:font typeface="Calibri" panose="020F0502020204030204" pitchFamily="34" charset="0"/>
      <p:regular r:id="rId30"/>
      <p:bold r:id="rId31"/>
      <p:italic r:id="rId32"/>
      <p:boldItalic r:id="rId33"/>
    </p:embeddedFont>
    <p:embeddedFont>
      <p:font typeface="Codec Pro Extra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4.svg"/><Relationship Id="rId18" Type="http://schemas.openxmlformats.org/officeDocument/2006/relationships/image" Target="../media/image32.png"/><Relationship Id="rId3" Type="http://schemas.openxmlformats.org/officeDocument/2006/relationships/image" Target="../media/image50.svg"/><Relationship Id="rId21" Type="http://schemas.openxmlformats.org/officeDocument/2006/relationships/image" Target="../media/image62.svg"/><Relationship Id="rId7" Type="http://schemas.openxmlformats.org/officeDocument/2006/relationships/image" Target="../media/image35.svg"/><Relationship Id="rId12" Type="http://schemas.openxmlformats.org/officeDocument/2006/relationships/image" Target="../media/image29.png"/><Relationship Id="rId17" Type="http://schemas.openxmlformats.org/officeDocument/2006/relationships/image" Target="../media/image58.svg"/><Relationship Id="rId2" Type="http://schemas.openxmlformats.org/officeDocument/2006/relationships/image" Target="../media/image27.png"/><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52.svg"/><Relationship Id="rId5" Type="http://schemas.openxmlformats.org/officeDocument/2006/relationships/image" Target="../media/image19.svg"/><Relationship Id="rId15" Type="http://schemas.openxmlformats.org/officeDocument/2006/relationships/image" Target="../media/image56.svg"/><Relationship Id="rId23" Type="http://schemas.openxmlformats.org/officeDocument/2006/relationships/image" Target="../media/image64.svg"/><Relationship Id="rId10" Type="http://schemas.openxmlformats.org/officeDocument/2006/relationships/image" Target="../media/image28.png"/><Relationship Id="rId19" Type="http://schemas.openxmlformats.org/officeDocument/2006/relationships/image" Target="../media/image60.svg"/><Relationship Id="rId4" Type="http://schemas.openxmlformats.org/officeDocument/2006/relationships/image" Target="../media/image10.png"/><Relationship Id="rId9" Type="http://schemas.openxmlformats.org/officeDocument/2006/relationships/image" Target="../media/image21.svg"/><Relationship Id="rId14" Type="http://schemas.openxmlformats.org/officeDocument/2006/relationships/image" Target="../media/image30.png"/><Relationship Id="rId22"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7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78.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9.svg"/><Relationship Id="rId18" Type="http://schemas.openxmlformats.org/officeDocument/2006/relationships/image" Target="../media/image18.png"/><Relationship Id="rId3" Type="http://schemas.openxmlformats.org/officeDocument/2006/relationships/image" Target="../media/image19.svg"/><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15.png"/><Relationship Id="rId17" Type="http://schemas.openxmlformats.org/officeDocument/2006/relationships/image" Target="../media/image33.svg"/><Relationship Id="rId2" Type="http://schemas.openxmlformats.org/officeDocument/2006/relationships/image" Target="../media/image10.png"/><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10" Type="http://schemas.openxmlformats.org/officeDocument/2006/relationships/image" Target="../media/image14.png"/><Relationship Id="rId19" Type="http://schemas.openxmlformats.org/officeDocument/2006/relationships/image" Target="../media/image35.svg"/><Relationship Id="rId4" Type="http://schemas.openxmlformats.org/officeDocument/2006/relationships/image" Target="../media/image11.png"/><Relationship Id="rId9" Type="http://schemas.openxmlformats.org/officeDocument/2006/relationships/image" Target="../media/image25.svg"/><Relationship Id="rId14" Type="http://schemas.openxmlformats.org/officeDocument/2006/relationships/image" Target="../media/image16.png"/><Relationship Id="rId22"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2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33108" y="2989430"/>
            <a:ext cx="5013109" cy="4308140"/>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951893" y="3350970"/>
            <a:ext cx="4250605" cy="3585059"/>
            <a:chOff x="0" y="0"/>
            <a:chExt cx="1721018" cy="1451547"/>
          </a:xfrm>
        </p:grpSpPr>
        <p:sp>
          <p:nvSpPr>
            <p:cNvPr id="6" name="Freeform 6"/>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0D7377"/>
            </a:solidFill>
          </p:spPr>
        </p:sp>
        <p:sp>
          <p:nvSpPr>
            <p:cNvPr id="7" name="TextBox 7"/>
            <p:cNvSpPr txBox="1"/>
            <p:nvPr/>
          </p:nvSpPr>
          <p:spPr>
            <a:xfrm>
              <a:off x="0" y="-38100"/>
              <a:ext cx="1721018"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38975"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10" name="TextBox 10"/>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718414" y="0"/>
            <a:ext cx="4393457" cy="839228"/>
            <a:chOff x="0" y="0"/>
            <a:chExt cx="1157124" cy="221031"/>
          </a:xfrm>
        </p:grpSpPr>
        <p:sp>
          <p:nvSpPr>
            <p:cNvPr id="12" name="Freeform 1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13" name="TextBox 13"/>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478202"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6" name="TextBox 16"/>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235591" y="-189472"/>
            <a:ext cx="2664422" cy="1218172"/>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9" name="TextBox 19"/>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088612" y="9258300"/>
            <a:ext cx="2664422" cy="1218172"/>
            <a:chOff x="0" y="0"/>
            <a:chExt cx="483446" cy="221031"/>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22" name="TextBox 22"/>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846001" y="-189472"/>
            <a:ext cx="2664422" cy="1218172"/>
            <a:chOff x="0" y="0"/>
            <a:chExt cx="483446" cy="221031"/>
          </a:xfrm>
        </p:grpSpPr>
        <p:sp>
          <p:nvSpPr>
            <p:cNvPr id="24" name="Freeform 2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25" name="TextBox 25"/>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257520" y="3242417"/>
            <a:ext cx="4364285" cy="3802165"/>
            <a:chOff x="0" y="0"/>
            <a:chExt cx="6350000" cy="5532120"/>
          </a:xfrm>
        </p:grpSpPr>
        <p:sp>
          <p:nvSpPr>
            <p:cNvPr id="27" name="Freeform 27"/>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id="30" name="AutoShape 30"/>
          <p:cNvSpPr/>
          <p:nvPr/>
        </p:nvSpPr>
        <p:spPr>
          <a:xfrm flipV="1">
            <a:off x="17033364" y="5117912"/>
            <a:ext cx="1021407" cy="1901083"/>
          </a:xfrm>
          <a:prstGeom prst="line">
            <a:avLst/>
          </a:prstGeom>
          <a:ln w="57150" cap="flat">
            <a:solidFill>
              <a:srgbClr val="FFFFFF"/>
            </a:solidFill>
            <a:prstDash val="solid"/>
            <a:headEnd type="none" w="sm" len="sm"/>
            <a:tailEnd type="none" w="sm" len="sm"/>
          </a:ln>
        </p:spPr>
      </p:sp>
      <p:sp>
        <p:nvSpPr>
          <p:cNvPr id="31" name="AutoShape 31"/>
          <p:cNvSpPr/>
          <p:nvPr/>
        </p:nvSpPr>
        <p:spPr>
          <a:xfrm flipH="1" flipV="1">
            <a:off x="16983325" y="3268656"/>
            <a:ext cx="1071807" cy="1873131"/>
          </a:xfrm>
          <a:prstGeom prst="line">
            <a:avLst/>
          </a:prstGeom>
          <a:ln w="57150" cap="flat">
            <a:solidFill>
              <a:srgbClr val="FFFFFF"/>
            </a:solidFill>
            <a:prstDash val="solid"/>
            <a:headEnd type="none" w="sm" len="sm"/>
            <a:tailEnd type="none" w="sm" len="sm"/>
          </a:ln>
        </p:spPr>
      </p:sp>
      <p:sp>
        <p:nvSpPr>
          <p:cNvPr id="32" name="Freeform 32"/>
          <p:cNvSpPr/>
          <p:nvPr/>
        </p:nvSpPr>
        <p:spPr>
          <a:xfrm>
            <a:off x="1028700" y="280634"/>
            <a:ext cx="4959554" cy="1496132"/>
          </a:xfrm>
          <a:custGeom>
            <a:avLst/>
            <a:gdLst/>
            <a:ahLst/>
            <a:cxnLst/>
            <a:rect l="l" t="t" r="r" b="b"/>
            <a:pathLst>
              <a:path w="4959554" h="1496132">
                <a:moveTo>
                  <a:pt x="0" y="0"/>
                </a:moveTo>
                <a:lnTo>
                  <a:pt x="4959554" y="0"/>
                </a:lnTo>
                <a:lnTo>
                  <a:pt x="4959554" y="1496132"/>
                </a:lnTo>
                <a:lnTo>
                  <a:pt x="0" y="1496132"/>
                </a:lnTo>
                <a:lnTo>
                  <a:pt x="0" y="0"/>
                </a:lnTo>
                <a:close/>
              </a:path>
            </a:pathLst>
          </a:custGeom>
          <a:blipFill>
            <a:blip r:embed="rId2"/>
            <a:stretch>
              <a:fillRect/>
            </a:stretch>
          </a:blipFill>
        </p:spPr>
      </p:sp>
      <p:sp>
        <p:nvSpPr>
          <p:cNvPr id="33" name="TextBox 33"/>
          <p:cNvSpPr txBox="1"/>
          <p:nvPr/>
        </p:nvSpPr>
        <p:spPr>
          <a:xfrm>
            <a:off x="1028700" y="3544574"/>
            <a:ext cx="11296004" cy="788059"/>
          </a:xfrm>
          <a:prstGeom prst="rect">
            <a:avLst/>
          </a:prstGeom>
        </p:spPr>
        <p:txBody>
          <a:bodyPr lIns="0" tIns="0" rIns="0" bIns="0" rtlCol="0" anchor="t">
            <a:spAutoFit/>
          </a:bodyPr>
          <a:lstStyle/>
          <a:p>
            <a:pPr algn="ctr">
              <a:lnSpc>
                <a:spcPts val="5900"/>
              </a:lnSpc>
            </a:pPr>
            <a:r>
              <a:rPr lang="en-US" sz="5900" dirty="0">
                <a:solidFill>
                  <a:srgbClr val="606060"/>
                </a:solidFill>
                <a:latin typeface="Be Vietnam Ultra-Bold"/>
                <a:ea typeface="Be Vietnam Ultra-Bold"/>
                <a:cs typeface="Be Vietnam Ultra-Bold"/>
                <a:sym typeface="Be Vietnam Ultra-Bold"/>
              </a:rPr>
              <a:t>BẢO VỆ ĐỒ ÁN TỐT NGHIỆP</a:t>
            </a:r>
          </a:p>
        </p:txBody>
      </p:sp>
      <p:sp>
        <p:nvSpPr>
          <p:cNvPr id="34" name="TextBox 34"/>
          <p:cNvSpPr txBox="1"/>
          <p:nvPr/>
        </p:nvSpPr>
        <p:spPr>
          <a:xfrm>
            <a:off x="2798664" y="6478141"/>
            <a:ext cx="7259735" cy="2154436"/>
          </a:xfrm>
          <a:prstGeom prst="rect">
            <a:avLst/>
          </a:prstGeom>
        </p:spPr>
        <p:txBody>
          <a:bodyPr wrap="square" lIns="0" tIns="0" rIns="0" bIns="0" rtlCol="0" anchor="t">
            <a:spAutoFit/>
          </a:bodyPr>
          <a:lstStyle/>
          <a:p>
            <a:pPr algn="just">
              <a:lnSpc>
                <a:spcPts val="4200"/>
              </a:lnSpc>
            </a:pPr>
            <a:r>
              <a:rPr lang="en-US" sz="3000" spc="120" dirty="0">
                <a:solidFill>
                  <a:srgbClr val="606060"/>
                </a:solidFill>
                <a:latin typeface="Be Vietnam Ultra-Bold"/>
                <a:ea typeface="Be Vietnam Ultra-Bold"/>
                <a:cs typeface="Be Vietnam Ultra-Bold"/>
                <a:sym typeface="Be Vietnam Ultra-Bold"/>
              </a:rPr>
              <a:t>SINH VIÊN: </a:t>
            </a:r>
            <a:r>
              <a:rPr lang="en-US" sz="3000" spc="120" dirty="0" smtClean="0">
                <a:solidFill>
                  <a:srgbClr val="606060"/>
                </a:solidFill>
                <a:latin typeface="Be Vietnam Ultra-Bold"/>
                <a:ea typeface="Be Vietnam Ultra-Bold"/>
                <a:cs typeface="Be Vietnam Ultra-Bold"/>
                <a:sym typeface="Be Vietnam Ultra-Bold"/>
              </a:rPr>
              <a:t>ĐINH TRUNG KIÊN</a:t>
            </a:r>
          </a:p>
          <a:p>
            <a:pPr algn="just">
              <a:lnSpc>
                <a:spcPts val="4200"/>
              </a:lnSpc>
            </a:pPr>
            <a:r>
              <a:rPr lang="en-US" sz="3000" spc="120" dirty="0" smtClean="0">
                <a:solidFill>
                  <a:srgbClr val="606060"/>
                </a:solidFill>
                <a:latin typeface="Be Vietnam Ultra-Bold"/>
                <a:ea typeface="Be Vietnam Ultra-Bold"/>
                <a:cs typeface="Be Vietnam Ultra-Bold"/>
                <a:sym typeface="Be Vietnam Ultra-Bold"/>
              </a:rPr>
              <a:t>LỚP: DCCNTT11.10.4</a:t>
            </a:r>
          </a:p>
          <a:p>
            <a:pPr algn="just">
              <a:lnSpc>
                <a:spcPts val="4200"/>
              </a:lnSpc>
            </a:pPr>
            <a:r>
              <a:rPr lang="en-US" sz="3000" spc="120" dirty="0" smtClean="0">
                <a:solidFill>
                  <a:srgbClr val="606060"/>
                </a:solidFill>
                <a:latin typeface="Be Vietnam Ultra-Bold"/>
                <a:ea typeface="Be Vietnam Ultra-Bold"/>
                <a:cs typeface="Be Vietnam Ultra-Bold"/>
                <a:sym typeface="Be Vietnam Ultra-Bold"/>
              </a:rPr>
              <a:t>MSV</a:t>
            </a:r>
            <a:r>
              <a:rPr lang="en-US" sz="3000" spc="120" dirty="0">
                <a:solidFill>
                  <a:srgbClr val="606060"/>
                </a:solidFill>
                <a:latin typeface="Be Vietnam Ultra-Bold"/>
                <a:ea typeface="Be Vietnam Ultra-Bold"/>
                <a:cs typeface="Be Vietnam Ultra-Bold"/>
                <a:sym typeface="Be Vietnam Ultra-Bold"/>
              </a:rPr>
              <a:t>: </a:t>
            </a:r>
            <a:r>
              <a:rPr lang="en-US" sz="3000" spc="120" dirty="0" smtClean="0">
                <a:solidFill>
                  <a:srgbClr val="606060"/>
                </a:solidFill>
                <a:latin typeface="Be Vietnam Ultra-Bold"/>
                <a:ea typeface="Be Vietnam Ultra-Bold"/>
                <a:cs typeface="Be Vietnam Ultra-Bold"/>
                <a:sym typeface="Be Vietnam Ultra-Bold"/>
              </a:rPr>
              <a:t>20201209</a:t>
            </a:r>
            <a:endParaRPr lang="en-US" sz="3000" spc="120" dirty="0">
              <a:solidFill>
                <a:srgbClr val="606060"/>
              </a:solidFill>
              <a:latin typeface="Be Vietnam Ultra-Bold"/>
              <a:ea typeface="Be Vietnam Ultra-Bold"/>
              <a:cs typeface="Be Vietnam Ultra-Bold"/>
              <a:sym typeface="Be Vietnam Ultra-Bold"/>
            </a:endParaRPr>
          </a:p>
          <a:p>
            <a:pPr algn="just">
              <a:lnSpc>
                <a:spcPts val="4200"/>
              </a:lnSpc>
            </a:pPr>
            <a:r>
              <a:rPr lang="en-US" sz="3000" spc="120" dirty="0" smtClean="0">
                <a:solidFill>
                  <a:srgbClr val="606060"/>
                </a:solidFill>
                <a:latin typeface="Be Vietnam Ultra-Bold"/>
                <a:ea typeface="Be Vietnam Ultra-Bold"/>
                <a:cs typeface="Be Vietnam Ultra-Bold"/>
                <a:sym typeface="Be Vietnam Ultra-Bold"/>
              </a:rPr>
              <a:t>GVHD:THẠC SĨ TRẦN NGUYÊN HOÀNG</a:t>
            </a:r>
            <a:endParaRPr lang="en-US" sz="3000" spc="120" dirty="0">
              <a:solidFill>
                <a:srgbClr val="606060"/>
              </a:solidFill>
              <a:latin typeface="Be Vietnam Ultra-Bold"/>
              <a:ea typeface="Be Vietnam Ultra-Bold"/>
              <a:cs typeface="Be Vietnam Ultra-Bold"/>
              <a:sym typeface="Be Vietnam Ultra-Bold"/>
            </a:endParaRPr>
          </a:p>
        </p:txBody>
      </p:sp>
      <p:sp>
        <p:nvSpPr>
          <p:cNvPr id="35" name="TextBox 35"/>
          <p:cNvSpPr txBox="1"/>
          <p:nvPr/>
        </p:nvSpPr>
        <p:spPr>
          <a:xfrm>
            <a:off x="1028700" y="2933826"/>
            <a:ext cx="11296004" cy="336550"/>
          </a:xfrm>
          <a:prstGeom prst="rect">
            <a:avLst/>
          </a:prstGeom>
        </p:spPr>
        <p:txBody>
          <a:bodyPr lIns="0" tIns="0" rIns="0" bIns="0" rtlCol="0" anchor="t">
            <a:spAutoFit/>
          </a:bodyPr>
          <a:lstStyle/>
          <a:p>
            <a:pPr algn="ctr">
              <a:lnSpc>
                <a:spcPts val="1999"/>
              </a:lnSpc>
            </a:pPr>
            <a:r>
              <a:rPr lang="en-US" sz="3999" dirty="0">
                <a:solidFill>
                  <a:srgbClr val="606060"/>
                </a:solidFill>
                <a:latin typeface="Be Vietnam Ultra-Bold"/>
                <a:ea typeface="Be Vietnam Ultra-Bold"/>
                <a:cs typeface="Be Vietnam Ultra-Bold"/>
                <a:sym typeface="Be Vietnam Ultra-Bold"/>
              </a:rPr>
              <a:t>KHOA CÔNG NGHỆ THÔNG TIN</a:t>
            </a:r>
          </a:p>
        </p:txBody>
      </p:sp>
      <p:sp>
        <p:nvSpPr>
          <p:cNvPr id="36" name="TextBox 36"/>
          <p:cNvSpPr txBox="1"/>
          <p:nvPr/>
        </p:nvSpPr>
        <p:spPr>
          <a:xfrm>
            <a:off x="1028700" y="4743827"/>
            <a:ext cx="11296004" cy="1179810"/>
          </a:xfrm>
          <a:prstGeom prst="rect">
            <a:avLst/>
          </a:prstGeom>
        </p:spPr>
        <p:txBody>
          <a:bodyPr lIns="0" tIns="0" rIns="0" bIns="0" rtlCol="0" anchor="t">
            <a:spAutoFit/>
          </a:bodyPr>
          <a:lstStyle/>
          <a:p>
            <a:pPr algn="ctr">
              <a:lnSpc>
                <a:spcPts val="4620"/>
              </a:lnSpc>
            </a:pPr>
            <a:r>
              <a:rPr lang="en-US" sz="3300" dirty="0">
                <a:solidFill>
                  <a:srgbClr val="606060"/>
                </a:solidFill>
                <a:latin typeface="Be Vietnam Ultra-Bold"/>
                <a:ea typeface="Be Vietnam Ultra-Bold"/>
                <a:cs typeface="Be Vietnam Ultra-Bold"/>
                <a:sym typeface="Be Vietnam Ultra-Bold"/>
              </a:rPr>
              <a:t>TÊN ĐỀ </a:t>
            </a:r>
            <a:r>
              <a:rPr lang="en-US" sz="3300" dirty="0" smtClean="0">
                <a:solidFill>
                  <a:srgbClr val="606060"/>
                </a:solidFill>
                <a:latin typeface="Be Vietnam Ultra-Bold"/>
                <a:ea typeface="Be Vietnam Ultra-Bold"/>
                <a:cs typeface="Be Vietnam Ultra-Bold"/>
                <a:sym typeface="Be Vietnam Ultra-Bold"/>
              </a:rPr>
              <a:t>TÀI:XÂY DỰNG ỨNG DỤNG QUẢN LÝ QUÁN CAFÉ BẰNG CÔNG NGHỆ .NET VÀ SQLSEVER</a:t>
            </a:r>
            <a:endParaRPr lang="en-US" sz="3300" dirty="0">
              <a:solidFill>
                <a:srgbClr val="606060"/>
              </a:solidFill>
              <a:latin typeface="Be Vietnam Ultra-Bold"/>
              <a:ea typeface="Be Vietnam Ultra-Bold"/>
              <a:cs typeface="Be Vietnam Ultra-Bold"/>
              <a:sym typeface="Be Vietnam Ul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259" y="3173716"/>
            <a:ext cx="4607400" cy="395948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4" name="TextBox 4"/>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716" y="3505997"/>
            <a:ext cx="3906605" cy="3294922"/>
            <a:chOff x="0" y="0"/>
            <a:chExt cx="1721018" cy="1451547"/>
          </a:xfrm>
        </p:grpSpPr>
        <p:sp>
          <p:nvSpPr>
            <p:cNvPr id="6" name="Freeform 6"/>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0D7377"/>
            </a:solidFill>
          </p:spPr>
        </p:sp>
        <p:sp>
          <p:nvSpPr>
            <p:cNvPr id="7" name="TextBox 7"/>
            <p:cNvSpPr txBox="1"/>
            <p:nvPr/>
          </p:nvSpPr>
          <p:spPr>
            <a:xfrm>
              <a:off x="0" y="-28575"/>
              <a:ext cx="1721018" cy="148012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38153" y="0"/>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10" name="TextBox 10"/>
            <p:cNvSpPr txBox="1"/>
            <p:nvPr/>
          </p:nvSpPr>
          <p:spPr>
            <a:xfrm>
              <a:off x="101600" y="-28575"/>
              <a:ext cx="953924" cy="24960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727014" y="9447772"/>
            <a:ext cx="4393457" cy="839228"/>
            <a:chOff x="0" y="0"/>
            <a:chExt cx="1157124" cy="221031"/>
          </a:xfrm>
        </p:grpSpPr>
        <p:sp>
          <p:nvSpPr>
            <p:cNvPr id="12" name="Freeform 1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13" name="TextBox 13"/>
            <p:cNvSpPr txBox="1"/>
            <p:nvPr/>
          </p:nvSpPr>
          <p:spPr>
            <a:xfrm>
              <a:off x="101600" y="-28575"/>
              <a:ext cx="953924" cy="24960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479025" y="-189472"/>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6" name="TextBox 16"/>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244191" y="9258300"/>
            <a:ext cx="2664422" cy="1218172"/>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9" name="TextBox 19"/>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089434" y="-189472"/>
            <a:ext cx="2664422" cy="1218172"/>
            <a:chOff x="0" y="0"/>
            <a:chExt cx="483446" cy="221031"/>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22" name="TextBox 22"/>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854601" y="9258300"/>
            <a:ext cx="2664422" cy="1218172"/>
            <a:chOff x="0" y="0"/>
            <a:chExt cx="483446" cy="221031"/>
          </a:xfrm>
        </p:grpSpPr>
        <p:sp>
          <p:nvSpPr>
            <p:cNvPr id="24" name="Freeform 24"/>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25" name="TextBox 25"/>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14416" y="3406229"/>
            <a:ext cx="4011086" cy="3494458"/>
            <a:chOff x="0" y="0"/>
            <a:chExt cx="6350000" cy="5532120"/>
          </a:xfrm>
        </p:grpSpPr>
        <p:sp>
          <p:nvSpPr>
            <p:cNvPr id="27" name="Freeform 27"/>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id="28" name="AutoShape 28"/>
          <p:cNvSpPr/>
          <p:nvPr/>
        </p:nvSpPr>
        <p:spPr>
          <a:xfrm flipH="1" flipV="1">
            <a:off x="140261" y="5129847"/>
            <a:ext cx="988377" cy="1719641"/>
          </a:xfrm>
          <a:prstGeom prst="line">
            <a:avLst/>
          </a:prstGeom>
          <a:ln w="47625" cap="flat">
            <a:solidFill>
              <a:srgbClr val="FFFFFF"/>
            </a:solidFill>
            <a:prstDash val="solid"/>
            <a:headEnd type="none" w="sm" len="sm"/>
            <a:tailEnd type="none" w="sm" len="sm"/>
          </a:ln>
        </p:spPr>
      </p:sp>
      <p:sp>
        <p:nvSpPr>
          <p:cNvPr id="29" name="AutoShape 29"/>
          <p:cNvSpPr/>
          <p:nvPr/>
        </p:nvSpPr>
        <p:spPr>
          <a:xfrm flipV="1">
            <a:off x="136375" y="3436074"/>
            <a:ext cx="992292" cy="1717384"/>
          </a:xfrm>
          <a:prstGeom prst="line">
            <a:avLst/>
          </a:prstGeom>
          <a:ln w="47625" cap="flat">
            <a:solidFill>
              <a:srgbClr val="FFFFFF"/>
            </a:solidFill>
            <a:prstDash val="solid"/>
            <a:headEnd type="none" w="sm" len="sm"/>
            <a:tailEnd type="none" w="sm" len="sm"/>
          </a:ln>
        </p:spPr>
      </p:sp>
      <p:sp>
        <p:nvSpPr>
          <p:cNvPr id="31" name="TextBox 31"/>
          <p:cNvSpPr txBox="1"/>
          <p:nvPr/>
        </p:nvSpPr>
        <p:spPr>
          <a:xfrm>
            <a:off x="1251434" y="4301172"/>
            <a:ext cx="2737050" cy="1590675"/>
          </a:xfrm>
          <a:prstGeom prst="rect">
            <a:avLst/>
          </a:prstGeom>
        </p:spPr>
        <p:txBody>
          <a:bodyPr lIns="0" tIns="0" rIns="0" bIns="0" rtlCol="0" anchor="t">
            <a:spAutoFit/>
          </a:bodyPr>
          <a:lstStyle/>
          <a:p>
            <a:pPr algn="ctr">
              <a:lnSpc>
                <a:spcPts val="4200"/>
              </a:lnSpc>
            </a:pPr>
            <a:r>
              <a:rPr lang="en-US" sz="3000">
                <a:solidFill>
                  <a:srgbClr val="FFFFFF"/>
                </a:solidFill>
                <a:latin typeface="Be Vietnam Ultra-Bold"/>
                <a:ea typeface="Be Vietnam Ultra-Bold"/>
                <a:cs typeface="Be Vietnam Ultra-Bold"/>
                <a:sym typeface="Be Vietnam Ultra-Bold"/>
              </a:rPr>
              <a:t>SƠ ĐỒ PHÂN CẤP CHỨC NĂNG</a:t>
            </a:r>
          </a:p>
        </p:txBody>
      </p:sp>
      <p:pic>
        <p:nvPicPr>
          <p:cNvPr id="32" name="Picture 31"/>
          <p:cNvPicPr/>
          <p:nvPr/>
        </p:nvPicPr>
        <p:blipFill>
          <a:blip r:embed="rId2"/>
          <a:stretch>
            <a:fillRect/>
          </a:stretch>
        </p:blipFill>
        <p:spPr>
          <a:xfrm>
            <a:off x="6172199" y="1028701"/>
            <a:ext cx="11176463" cy="78826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259" y="3173716"/>
            <a:ext cx="4607400" cy="3959485"/>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4" name="TextBox 4"/>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716" y="3505997"/>
            <a:ext cx="3906605" cy="3294922"/>
            <a:chOff x="0" y="0"/>
            <a:chExt cx="1721018" cy="1451547"/>
          </a:xfrm>
        </p:grpSpPr>
        <p:sp>
          <p:nvSpPr>
            <p:cNvPr id="6" name="Freeform 6"/>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0D7377"/>
            </a:solidFill>
          </p:spPr>
        </p:sp>
        <p:sp>
          <p:nvSpPr>
            <p:cNvPr id="7" name="TextBox 7"/>
            <p:cNvSpPr txBox="1"/>
            <p:nvPr/>
          </p:nvSpPr>
          <p:spPr>
            <a:xfrm>
              <a:off x="0" y="-28575"/>
              <a:ext cx="1721018" cy="148012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38153" y="0"/>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10" name="TextBox 10"/>
            <p:cNvSpPr txBox="1"/>
            <p:nvPr/>
          </p:nvSpPr>
          <p:spPr>
            <a:xfrm>
              <a:off x="101600" y="-28575"/>
              <a:ext cx="953924" cy="24960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479025" y="-189472"/>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3" name="TextBox 13"/>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244191"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6" name="TextBox 16"/>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089434" y="-189472"/>
            <a:ext cx="2664422" cy="1218172"/>
            <a:chOff x="0" y="0"/>
            <a:chExt cx="483446" cy="221031"/>
          </a:xfrm>
        </p:grpSpPr>
        <p:sp>
          <p:nvSpPr>
            <p:cNvPr id="18" name="Freeform 1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19" name="TextBox 19"/>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854601" y="9258300"/>
            <a:ext cx="2664422" cy="1218172"/>
            <a:chOff x="0" y="0"/>
            <a:chExt cx="483446" cy="221031"/>
          </a:xfrm>
        </p:grpSpPr>
        <p:sp>
          <p:nvSpPr>
            <p:cNvPr id="21" name="Freeform 2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22" name="TextBox 22"/>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14416" y="3406229"/>
            <a:ext cx="4011086" cy="3494458"/>
            <a:chOff x="0" y="0"/>
            <a:chExt cx="6350000" cy="5532120"/>
          </a:xfrm>
        </p:grpSpPr>
        <p:sp>
          <p:nvSpPr>
            <p:cNvPr id="24" name="Freeform 24"/>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id="25" name="AutoShape 25"/>
          <p:cNvSpPr/>
          <p:nvPr/>
        </p:nvSpPr>
        <p:spPr>
          <a:xfrm flipH="1" flipV="1">
            <a:off x="140261" y="5129847"/>
            <a:ext cx="988377" cy="1719641"/>
          </a:xfrm>
          <a:prstGeom prst="line">
            <a:avLst/>
          </a:prstGeom>
          <a:ln w="47625" cap="flat">
            <a:solidFill>
              <a:srgbClr val="FFFFFF"/>
            </a:solidFill>
            <a:prstDash val="solid"/>
            <a:headEnd type="none" w="sm" len="sm"/>
            <a:tailEnd type="none" w="sm" len="sm"/>
          </a:ln>
        </p:spPr>
      </p:sp>
      <p:sp>
        <p:nvSpPr>
          <p:cNvPr id="26" name="AutoShape 26"/>
          <p:cNvSpPr/>
          <p:nvPr/>
        </p:nvSpPr>
        <p:spPr>
          <a:xfrm flipV="1">
            <a:off x="136375" y="3436074"/>
            <a:ext cx="992292" cy="1717384"/>
          </a:xfrm>
          <a:prstGeom prst="line">
            <a:avLst/>
          </a:prstGeom>
          <a:ln w="47625" cap="flat">
            <a:solidFill>
              <a:srgbClr val="FFFFFF"/>
            </a:solidFill>
            <a:prstDash val="solid"/>
            <a:headEnd type="none" w="sm" len="sm"/>
            <a:tailEnd type="none" w="sm" len="sm"/>
          </a:ln>
        </p:spPr>
      </p:sp>
      <p:sp>
        <p:nvSpPr>
          <p:cNvPr id="28" name="TextBox 28"/>
          <p:cNvSpPr txBox="1"/>
          <p:nvPr/>
        </p:nvSpPr>
        <p:spPr>
          <a:xfrm>
            <a:off x="1251434" y="4034472"/>
            <a:ext cx="2737050" cy="2124075"/>
          </a:xfrm>
          <a:prstGeom prst="rect">
            <a:avLst/>
          </a:prstGeom>
        </p:spPr>
        <p:txBody>
          <a:bodyPr lIns="0" tIns="0" rIns="0" bIns="0" rtlCol="0" anchor="t">
            <a:spAutoFit/>
          </a:bodyPr>
          <a:lstStyle/>
          <a:p>
            <a:pPr algn="ctr">
              <a:lnSpc>
                <a:spcPts val="4200"/>
              </a:lnSpc>
            </a:pPr>
            <a:r>
              <a:rPr lang="en-US" sz="3000">
                <a:solidFill>
                  <a:srgbClr val="FFFFFF"/>
                </a:solidFill>
                <a:latin typeface="Be Vietnam Ultra-Bold"/>
                <a:ea typeface="Be Vietnam Ultra-Bold"/>
                <a:cs typeface="Be Vietnam Ultra-Bold"/>
                <a:sym typeface="Be Vietnam Ultra-Bold"/>
              </a:rPr>
              <a:t>SƠ ĐỒ USECASE TỔNG QUÁT HỆ THỒNG</a:t>
            </a:r>
          </a:p>
        </p:txBody>
      </p:sp>
      <p:pic>
        <p:nvPicPr>
          <p:cNvPr id="30" name="Picture 29"/>
          <p:cNvPicPr/>
          <p:nvPr/>
        </p:nvPicPr>
        <p:blipFill>
          <a:blip r:embed="rId2"/>
          <a:stretch>
            <a:fillRect/>
          </a:stretch>
        </p:blipFill>
        <p:spPr>
          <a:xfrm>
            <a:off x="6576377" y="839228"/>
            <a:ext cx="9882823" cy="79618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6987" y="3410126"/>
            <a:ext cx="13334026" cy="3466748"/>
            <a:chOff x="0" y="0"/>
            <a:chExt cx="3511842" cy="913053"/>
          </a:xfrm>
        </p:grpSpPr>
        <p:sp>
          <p:nvSpPr>
            <p:cNvPr id="4" name="Freeform 4"/>
            <p:cNvSpPr/>
            <p:nvPr/>
          </p:nvSpPr>
          <p:spPr>
            <a:xfrm>
              <a:off x="0" y="0"/>
              <a:ext cx="3511842" cy="913053"/>
            </a:xfrm>
            <a:custGeom>
              <a:avLst/>
              <a:gdLst/>
              <a:ahLst/>
              <a:cxnLst/>
              <a:rect l="l" t="t" r="r" b="b"/>
              <a:pathLst>
                <a:path w="3511842" h="913053">
                  <a:moveTo>
                    <a:pt x="23805" y="0"/>
                  </a:moveTo>
                  <a:lnTo>
                    <a:pt x="3488037" y="0"/>
                  </a:lnTo>
                  <a:cubicBezTo>
                    <a:pt x="3494351" y="0"/>
                    <a:pt x="3500406" y="2508"/>
                    <a:pt x="3504870" y="6972"/>
                  </a:cubicBezTo>
                  <a:cubicBezTo>
                    <a:pt x="3509334" y="11437"/>
                    <a:pt x="3511842" y="17492"/>
                    <a:pt x="3511842" y="23805"/>
                  </a:cubicBezTo>
                  <a:lnTo>
                    <a:pt x="3511842" y="889248"/>
                  </a:lnTo>
                  <a:cubicBezTo>
                    <a:pt x="3511842" y="895561"/>
                    <a:pt x="3509334" y="901616"/>
                    <a:pt x="3504870" y="906081"/>
                  </a:cubicBezTo>
                  <a:cubicBezTo>
                    <a:pt x="3500406" y="910545"/>
                    <a:pt x="3494351" y="913053"/>
                    <a:pt x="3488037" y="913053"/>
                  </a:cubicBezTo>
                  <a:lnTo>
                    <a:pt x="23805" y="913053"/>
                  </a:lnTo>
                  <a:cubicBezTo>
                    <a:pt x="17492" y="913053"/>
                    <a:pt x="11437" y="910545"/>
                    <a:pt x="6972" y="906081"/>
                  </a:cubicBezTo>
                  <a:cubicBezTo>
                    <a:pt x="2508" y="901616"/>
                    <a:pt x="0" y="895561"/>
                    <a:pt x="0" y="889248"/>
                  </a:cubicBezTo>
                  <a:lnTo>
                    <a:pt x="0" y="23805"/>
                  </a:lnTo>
                  <a:cubicBezTo>
                    <a:pt x="0" y="17492"/>
                    <a:pt x="2508" y="11437"/>
                    <a:pt x="6972" y="6972"/>
                  </a:cubicBezTo>
                  <a:cubicBezTo>
                    <a:pt x="11437" y="2508"/>
                    <a:pt x="17492" y="0"/>
                    <a:pt x="23805" y="0"/>
                  </a:cubicBezTo>
                  <a:close/>
                </a:path>
              </a:pathLst>
            </a:custGeom>
            <a:solidFill>
              <a:srgbClr val="0D7377"/>
            </a:solidFill>
            <a:ln w="66675" cap="rnd">
              <a:solidFill>
                <a:srgbClr val="FFFFFF"/>
              </a:solidFill>
              <a:prstDash val="solid"/>
              <a:round/>
            </a:ln>
          </p:spPr>
        </p:sp>
        <p:sp>
          <p:nvSpPr>
            <p:cNvPr id="5" name="TextBox 5"/>
            <p:cNvSpPr txBox="1"/>
            <p:nvPr/>
          </p:nvSpPr>
          <p:spPr>
            <a:xfrm>
              <a:off x="0" y="-28575"/>
              <a:ext cx="3511842" cy="941628"/>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6" name="TextBox 6"/>
          <p:cNvSpPr txBox="1"/>
          <p:nvPr/>
        </p:nvSpPr>
        <p:spPr>
          <a:xfrm>
            <a:off x="2476987" y="3701415"/>
            <a:ext cx="13334026" cy="2750819"/>
          </a:xfrm>
          <a:prstGeom prst="rect">
            <a:avLst/>
          </a:prstGeom>
        </p:spPr>
        <p:txBody>
          <a:bodyPr lIns="0" tIns="0" rIns="0" bIns="0" rtlCol="0" anchor="t">
            <a:spAutoFit/>
          </a:bodyPr>
          <a:lstStyle/>
          <a:p>
            <a:pPr algn="ctr">
              <a:lnSpc>
                <a:spcPts val="11040"/>
              </a:lnSpc>
            </a:pPr>
            <a:r>
              <a:rPr lang="en-US" sz="8000">
                <a:solidFill>
                  <a:srgbClr val="FFFFFF"/>
                </a:solidFill>
                <a:latin typeface="Be Vietnam Ultra-Bold"/>
                <a:ea typeface="Be Vietnam Ultra-Bold"/>
                <a:cs typeface="Be Vietnam Ultra-Bold"/>
                <a:sym typeface="Be Vietnam Ultra-Bold"/>
              </a:rPr>
              <a:t>PHẦN 4</a:t>
            </a:r>
          </a:p>
          <a:p>
            <a:pPr algn="ctr">
              <a:lnSpc>
                <a:spcPts val="11040"/>
              </a:lnSpc>
              <a:spcBef>
                <a:spcPct val="0"/>
              </a:spcBef>
            </a:pPr>
            <a:r>
              <a:rPr lang="en-US" sz="8000">
                <a:solidFill>
                  <a:srgbClr val="FFFFFF"/>
                </a:solidFill>
                <a:latin typeface="Be Vietnam Ultra-Bold"/>
                <a:ea typeface="Be Vietnam Ultra-Bold"/>
                <a:cs typeface="Be Vietnam Ultra-Bold"/>
                <a:sym typeface="Be Vietnam Ultra-Bold"/>
              </a:rPr>
              <a:t>KẾT QUẢ VÀ DEMO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940092"/>
            <a:ext cx="6539603" cy="6441509"/>
          </a:xfrm>
          <a:custGeom>
            <a:avLst/>
            <a:gdLst/>
            <a:ahLst/>
            <a:cxnLst/>
            <a:rect l="l" t="t" r="r" b="b"/>
            <a:pathLst>
              <a:path w="6539603" h="6441509">
                <a:moveTo>
                  <a:pt x="0" y="0"/>
                </a:moveTo>
                <a:lnTo>
                  <a:pt x="6539603" y="0"/>
                </a:lnTo>
                <a:lnTo>
                  <a:pt x="6539603" y="6441509"/>
                </a:lnTo>
                <a:lnTo>
                  <a:pt x="0" y="64415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05423" y="3503377"/>
            <a:ext cx="2986157" cy="2986157"/>
          </a:xfrm>
          <a:custGeom>
            <a:avLst/>
            <a:gdLst/>
            <a:ahLst/>
            <a:cxnLst/>
            <a:rect l="l" t="t" r="r" b="b"/>
            <a:pathLst>
              <a:path w="2986157" h="2986157">
                <a:moveTo>
                  <a:pt x="0" y="0"/>
                </a:moveTo>
                <a:lnTo>
                  <a:pt x="2986157" y="0"/>
                </a:lnTo>
                <a:lnTo>
                  <a:pt x="2986157" y="2986157"/>
                </a:lnTo>
                <a:lnTo>
                  <a:pt x="0" y="298615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030626" y="3728579"/>
            <a:ext cx="2535752" cy="2535752"/>
          </a:xfrm>
          <a:custGeom>
            <a:avLst/>
            <a:gdLst/>
            <a:ahLst/>
            <a:cxnLst/>
            <a:rect l="l" t="t" r="r" b="b"/>
            <a:pathLst>
              <a:path w="2535752" h="2535752">
                <a:moveTo>
                  <a:pt x="0" y="0"/>
                </a:moveTo>
                <a:lnTo>
                  <a:pt x="2535751" y="0"/>
                </a:lnTo>
                <a:lnTo>
                  <a:pt x="2535751" y="2535752"/>
                </a:lnTo>
                <a:lnTo>
                  <a:pt x="0" y="253575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3162106" y="3860060"/>
            <a:ext cx="2272791" cy="2272791"/>
          </a:xfrm>
          <a:custGeom>
            <a:avLst/>
            <a:gdLst/>
            <a:ahLst/>
            <a:cxnLst/>
            <a:rect l="l" t="t" r="r" b="b"/>
            <a:pathLst>
              <a:path w="2272791" h="2272791">
                <a:moveTo>
                  <a:pt x="0" y="0"/>
                </a:moveTo>
                <a:lnTo>
                  <a:pt x="2272791" y="0"/>
                </a:lnTo>
                <a:lnTo>
                  <a:pt x="2272791" y="2272791"/>
                </a:lnTo>
                <a:lnTo>
                  <a:pt x="0" y="227279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8379231" y="1844952"/>
            <a:ext cx="1261545" cy="1261545"/>
          </a:xfrm>
          <a:custGeom>
            <a:avLst/>
            <a:gdLst/>
            <a:ahLst/>
            <a:cxnLst/>
            <a:rect l="l" t="t" r="r" b="b"/>
            <a:pathLst>
              <a:path w="1261545" h="1261545">
                <a:moveTo>
                  <a:pt x="0" y="0"/>
                </a:moveTo>
                <a:lnTo>
                  <a:pt x="1261545" y="0"/>
                </a:lnTo>
                <a:lnTo>
                  <a:pt x="1261545" y="1261546"/>
                </a:lnTo>
                <a:lnTo>
                  <a:pt x="0" y="12615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8379231" y="3106498"/>
            <a:ext cx="1261545" cy="1261545"/>
          </a:xfrm>
          <a:custGeom>
            <a:avLst/>
            <a:gdLst/>
            <a:ahLst/>
            <a:cxnLst/>
            <a:rect l="l" t="t" r="r" b="b"/>
            <a:pathLst>
              <a:path w="1261545" h="1261545">
                <a:moveTo>
                  <a:pt x="0" y="0"/>
                </a:moveTo>
                <a:lnTo>
                  <a:pt x="1261545" y="0"/>
                </a:lnTo>
                <a:lnTo>
                  <a:pt x="1261545" y="1261545"/>
                </a:lnTo>
                <a:lnTo>
                  <a:pt x="0" y="12615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8379231" y="4465102"/>
            <a:ext cx="1261545" cy="1261545"/>
          </a:xfrm>
          <a:custGeom>
            <a:avLst/>
            <a:gdLst/>
            <a:ahLst/>
            <a:cxnLst/>
            <a:rect l="l" t="t" r="r" b="b"/>
            <a:pathLst>
              <a:path w="1261545" h="1261545">
                <a:moveTo>
                  <a:pt x="0" y="0"/>
                </a:moveTo>
                <a:lnTo>
                  <a:pt x="1261545" y="0"/>
                </a:lnTo>
                <a:lnTo>
                  <a:pt x="1261545" y="1261546"/>
                </a:lnTo>
                <a:lnTo>
                  <a:pt x="0" y="12615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8379231" y="5823707"/>
            <a:ext cx="1261545" cy="1261545"/>
          </a:xfrm>
          <a:custGeom>
            <a:avLst/>
            <a:gdLst/>
            <a:ahLst/>
            <a:cxnLst/>
            <a:rect l="l" t="t" r="r" b="b"/>
            <a:pathLst>
              <a:path w="1261545" h="1261545">
                <a:moveTo>
                  <a:pt x="0" y="0"/>
                </a:moveTo>
                <a:lnTo>
                  <a:pt x="1261545" y="0"/>
                </a:lnTo>
                <a:lnTo>
                  <a:pt x="1261545" y="1261545"/>
                </a:lnTo>
                <a:lnTo>
                  <a:pt x="0" y="12615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8379231" y="7180502"/>
            <a:ext cx="1261545" cy="1261545"/>
          </a:xfrm>
          <a:custGeom>
            <a:avLst/>
            <a:gdLst/>
            <a:ahLst/>
            <a:cxnLst/>
            <a:rect l="l" t="t" r="r" b="b"/>
            <a:pathLst>
              <a:path w="1261545" h="1261545">
                <a:moveTo>
                  <a:pt x="0" y="0"/>
                </a:moveTo>
                <a:lnTo>
                  <a:pt x="1261545" y="0"/>
                </a:lnTo>
                <a:lnTo>
                  <a:pt x="1261545" y="1261546"/>
                </a:lnTo>
                <a:lnTo>
                  <a:pt x="0" y="12615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8474371" y="1940092"/>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8474371" y="3201638"/>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a:off x="8474371" y="4560243"/>
            <a:ext cx="1071265" cy="1071265"/>
          </a:xfrm>
          <a:custGeom>
            <a:avLst/>
            <a:gdLst/>
            <a:ahLst/>
            <a:cxnLst/>
            <a:rect l="l" t="t" r="r" b="b"/>
            <a:pathLst>
              <a:path w="1071265" h="1071265">
                <a:moveTo>
                  <a:pt x="0" y="0"/>
                </a:moveTo>
                <a:lnTo>
                  <a:pt x="1071265" y="0"/>
                </a:lnTo>
                <a:lnTo>
                  <a:pt x="1071265" y="1071264"/>
                </a:lnTo>
                <a:lnTo>
                  <a:pt x="0" y="107126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a:off x="8474371" y="5918847"/>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Freeform 15"/>
          <p:cNvSpPr/>
          <p:nvPr/>
        </p:nvSpPr>
        <p:spPr>
          <a:xfrm>
            <a:off x="8474371" y="7275643"/>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a:off x="8529917" y="1995638"/>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7" name="Freeform 17"/>
          <p:cNvSpPr/>
          <p:nvPr/>
        </p:nvSpPr>
        <p:spPr>
          <a:xfrm>
            <a:off x="8529917" y="3257183"/>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8" name="Freeform 18"/>
          <p:cNvSpPr/>
          <p:nvPr/>
        </p:nvSpPr>
        <p:spPr>
          <a:xfrm>
            <a:off x="8529917" y="4615788"/>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9" name="Freeform 19"/>
          <p:cNvSpPr/>
          <p:nvPr/>
        </p:nvSpPr>
        <p:spPr>
          <a:xfrm>
            <a:off x="8529917" y="5974393"/>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Freeform 20"/>
          <p:cNvSpPr/>
          <p:nvPr/>
        </p:nvSpPr>
        <p:spPr>
          <a:xfrm>
            <a:off x="8529917" y="7331188"/>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1" name="Freeform 21"/>
          <p:cNvSpPr/>
          <p:nvPr/>
        </p:nvSpPr>
        <p:spPr>
          <a:xfrm>
            <a:off x="2241826" y="2732865"/>
            <a:ext cx="1127195" cy="1127195"/>
          </a:xfrm>
          <a:custGeom>
            <a:avLst/>
            <a:gdLst/>
            <a:ahLst/>
            <a:cxnLst/>
            <a:rect l="l" t="t" r="r" b="b"/>
            <a:pathLst>
              <a:path w="1127195" h="1127195">
                <a:moveTo>
                  <a:pt x="0" y="0"/>
                </a:moveTo>
                <a:lnTo>
                  <a:pt x="1127194" y="0"/>
                </a:lnTo>
                <a:lnTo>
                  <a:pt x="1127194" y="1127195"/>
                </a:lnTo>
                <a:lnTo>
                  <a:pt x="0" y="112719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2" name="Freeform 22"/>
          <p:cNvSpPr/>
          <p:nvPr/>
        </p:nvSpPr>
        <p:spPr>
          <a:xfrm>
            <a:off x="5100269" y="2732865"/>
            <a:ext cx="1097606" cy="1127195"/>
          </a:xfrm>
          <a:custGeom>
            <a:avLst/>
            <a:gdLst/>
            <a:ahLst/>
            <a:cxnLst/>
            <a:rect l="l" t="t" r="r" b="b"/>
            <a:pathLst>
              <a:path w="1097606" h="1127195">
                <a:moveTo>
                  <a:pt x="0" y="0"/>
                </a:moveTo>
                <a:lnTo>
                  <a:pt x="1097606" y="0"/>
                </a:lnTo>
                <a:lnTo>
                  <a:pt x="1097606" y="1127195"/>
                </a:lnTo>
                <a:lnTo>
                  <a:pt x="0" y="112719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3" name="Freeform 23"/>
          <p:cNvSpPr/>
          <p:nvPr/>
        </p:nvSpPr>
        <p:spPr>
          <a:xfrm>
            <a:off x="5717556" y="5387220"/>
            <a:ext cx="1328361" cy="954760"/>
          </a:xfrm>
          <a:custGeom>
            <a:avLst/>
            <a:gdLst/>
            <a:ahLst/>
            <a:cxnLst/>
            <a:rect l="l" t="t" r="r" b="b"/>
            <a:pathLst>
              <a:path w="1328361" h="954760">
                <a:moveTo>
                  <a:pt x="0" y="0"/>
                </a:moveTo>
                <a:lnTo>
                  <a:pt x="1328361" y="0"/>
                </a:lnTo>
                <a:lnTo>
                  <a:pt x="1328361" y="954760"/>
                </a:lnTo>
                <a:lnTo>
                  <a:pt x="0" y="95476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4" name="Freeform 24"/>
          <p:cNvSpPr/>
          <p:nvPr/>
        </p:nvSpPr>
        <p:spPr>
          <a:xfrm>
            <a:off x="1483360" y="5171934"/>
            <a:ext cx="1364551" cy="1385331"/>
          </a:xfrm>
          <a:custGeom>
            <a:avLst/>
            <a:gdLst/>
            <a:ahLst/>
            <a:cxnLst/>
            <a:rect l="l" t="t" r="r" b="b"/>
            <a:pathLst>
              <a:path w="1364551" h="1385331">
                <a:moveTo>
                  <a:pt x="0" y="0"/>
                </a:moveTo>
                <a:lnTo>
                  <a:pt x="1364552" y="0"/>
                </a:lnTo>
                <a:lnTo>
                  <a:pt x="1364552" y="1385332"/>
                </a:lnTo>
                <a:lnTo>
                  <a:pt x="0" y="1385332"/>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25" name="Freeform 25"/>
          <p:cNvSpPr/>
          <p:nvPr/>
        </p:nvSpPr>
        <p:spPr>
          <a:xfrm>
            <a:off x="3783308" y="6562483"/>
            <a:ext cx="1230060" cy="1248792"/>
          </a:xfrm>
          <a:custGeom>
            <a:avLst/>
            <a:gdLst/>
            <a:ahLst/>
            <a:cxnLst/>
            <a:rect l="l" t="t" r="r" b="b"/>
            <a:pathLst>
              <a:path w="1230060" h="1248792">
                <a:moveTo>
                  <a:pt x="0" y="0"/>
                </a:moveTo>
                <a:lnTo>
                  <a:pt x="1230060" y="0"/>
                </a:lnTo>
                <a:lnTo>
                  <a:pt x="1230060" y="1248792"/>
                </a:lnTo>
                <a:lnTo>
                  <a:pt x="0" y="1248792"/>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26" name="Freeform 26"/>
          <p:cNvSpPr/>
          <p:nvPr/>
        </p:nvSpPr>
        <p:spPr>
          <a:xfrm>
            <a:off x="3567867" y="4217357"/>
            <a:ext cx="1461269" cy="1461269"/>
          </a:xfrm>
          <a:custGeom>
            <a:avLst/>
            <a:gdLst/>
            <a:ahLst/>
            <a:cxnLst/>
            <a:rect l="l" t="t" r="r" b="b"/>
            <a:pathLst>
              <a:path w="1461269" h="1461269">
                <a:moveTo>
                  <a:pt x="0" y="0"/>
                </a:moveTo>
                <a:lnTo>
                  <a:pt x="1461269" y="0"/>
                </a:lnTo>
                <a:lnTo>
                  <a:pt x="1461269" y="1461269"/>
                </a:lnTo>
                <a:lnTo>
                  <a:pt x="0" y="1461269"/>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27" name="TextBox 27"/>
          <p:cNvSpPr txBox="1"/>
          <p:nvPr/>
        </p:nvSpPr>
        <p:spPr>
          <a:xfrm>
            <a:off x="9834375" y="2456675"/>
            <a:ext cx="7424925" cy="291465"/>
          </a:xfrm>
          <a:prstGeom prst="rect">
            <a:avLst/>
          </a:prstGeom>
        </p:spPr>
        <p:txBody>
          <a:bodyPr lIns="0" tIns="0" rIns="0" bIns="0" rtlCol="0" anchor="t">
            <a:spAutoFit/>
          </a:bodyPr>
          <a:lstStyle/>
          <a:p>
            <a:pPr algn="just">
              <a:lnSpc>
                <a:spcPts val="2339"/>
              </a:lnSpc>
            </a:pPr>
            <a:r>
              <a:rPr lang="en-US" sz="1799">
                <a:solidFill>
                  <a:srgbClr val="000000"/>
                </a:solidFill>
                <a:latin typeface="Be Vietnam"/>
                <a:ea typeface="Be Vietnam"/>
                <a:cs typeface="Be Vietnam"/>
                <a:sym typeface="Be Vietnam"/>
              </a:rPr>
              <a:t>Xác định được nghiệp vụ và chức năng cho phần mềm</a:t>
            </a:r>
          </a:p>
        </p:txBody>
      </p:sp>
      <p:sp>
        <p:nvSpPr>
          <p:cNvPr id="28" name="TextBox 28"/>
          <p:cNvSpPr txBox="1"/>
          <p:nvPr/>
        </p:nvSpPr>
        <p:spPr>
          <a:xfrm>
            <a:off x="9834375" y="3711248"/>
            <a:ext cx="7424925" cy="586740"/>
          </a:xfrm>
          <a:prstGeom prst="rect">
            <a:avLst/>
          </a:prstGeom>
        </p:spPr>
        <p:txBody>
          <a:bodyPr lIns="0" tIns="0" rIns="0" bIns="0" rtlCol="0" anchor="t">
            <a:spAutoFit/>
          </a:bodyPr>
          <a:lstStyle/>
          <a:p>
            <a:pPr algn="just">
              <a:lnSpc>
                <a:spcPts val="2339"/>
              </a:lnSpc>
            </a:pPr>
            <a:r>
              <a:rPr lang="en-US" sz="1799">
                <a:solidFill>
                  <a:srgbClr val="000000"/>
                </a:solidFill>
                <a:latin typeface="Be Vietnam"/>
                <a:ea typeface="Be Vietnam"/>
                <a:cs typeface="Be Vietnam"/>
                <a:sym typeface="Be Vietnam"/>
              </a:rPr>
              <a:t>Xây dựng các biểu đồ minh hoạ cách hoạt động của hệ thống cho từng chức năng</a:t>
            </a:r>
          </a:p>
        </p:txBody>
      </p:sp>
      <p:sp>
        <p:nvSpPr>
          <p:cNvPr id="29" name="TextBox 29"/>
          <p:cNvSpPr txBox="1"/>
          <p:nvPr/>
        </p:nvSpPr>
        <p:spPr>
          <a:xfrm>
            <a:off x="9834375" y="5043507"/>
            <a:ext cx="7424925" cy="586740"/>
          </a:xfrm>
          <a:prstGeom prst="rect">
            <a:avLst/>
          </a:prstGeom>
        </p:spPr>
        <p:txBody>
          <a:bodyPr lIns="0" tIns="0" rIns="0" bIns="0" rtlCol="0" anchor="t">
            <a:spAutoFit/>
          </a:bodyPr>
          <a:lstStyle/>
          <a:p>
            <a:pPr algn="just">
              <a:lnSpc>
                <a:spcPts val="2339"/>
              </a:lnSpc>
            </a:pPr>
            <a:r>
              <a:rPr lang="en-US" sz="1799">
                <a:solidFill>
                  <a:srgbClr val="000000"/>
                </a:solidFill>
                <a:latin typeface="Be Vietnam"/>
                <a:ea typeface="Be Vietnam"/>
                <a:cs typeface="Be Vietnam"/>
                <a:sym typeface="Be Vietnam"/>
              </a:rPr>
              <a:t>Giao diện thân thiện, dễ sử dụng, thao tác nhanh, tương thích trên nhiều thiết bị sử dụng</a:t>
            </a:r>
          </a:p>
        </p:txBody>
      </p:sp>
      <p:sp>
        <p:nvSpPr>
          <p:cNvPr id="30" name="TextBox 30"/>
          <p:cNvSpPr txBox="1"/>
          <p:nvPr/>
        </p:nvSpPr>
        <p:spPr>
          <a:xfrm>
            <a:off x="9834375" y="6428458"/>
            <a:ext cx="7424925" cy="586740"/>
          </a:xfrm>
          <a:prstGeom prst="rect">
            <a:avLst/>
          </a:prstGeom>
        </p:spPr>
        <p:txBody>
          <a:bodyPr lIns="0" tIns="0" rIns="0" bIns="0" rtlCol="0" anchor="t">
            <a:spAutoFit/>
          </a:bodyPr>
          <a:lstStyle/>
          <a:p>
            <a:pPr algn="just">
              <a:lnSpc>
                <a:spcPts val="2339"/>
              </a:lnSpc>
            </a:pPr>
            <a:r>
              <a:rPr lang="en-US" sz="1799">
                <a:solidFill>
                  <a:srgbClr val="000000"/>
                </a:solidFill>
                <a:latin typeface="Be Vietnam"/>
                <a:ea typeface="Be Vietnam"/>
                <a:cs typeface="Be Vietnam"/>
                <a:sym typeface="Be Vietnam"/>
              </a:rPr>
              <a:t>Đáp ứng được yêu cầu của hệ thống, phù hợp với nghiệp vụ bán hàng cơ bản</a:t>
            </a:r>
          </a:p>
        </p:txBody>
      </p:sp>
      <p:sp>
        <p:nvSpPr>
          <p:cNvPr id="31" name="TextBox 31"/>
          <p:cNvSpPr txBox="1"/>
          <p:nvPr/>
        </p:nvSpPr>
        <p:spPr>
          <a:xfrm>
            <a:off x="9834375" y="7785253"/>
            <a:ext cx="7424925" cy="586740"/>
          </a:xfrm>
          <a:prstGeom prst="rect">
            <a:avLst/>
          </a:prstGeom>
        </p:spPr>
        <p:txBody>
          <a:bodyPr lIns="0" tIns="0" rIns="0" bIns="0" rtlCol="0" anchor="t">
            <a:spAutoFit/>
          </a:bodyPr>
          <a:lstStyle/>
          <a:p>
            <a:pPr algn="just">
              <a:lnSpc>
                <a:spcPts val="2339"/>
              </a:lnSpc>
            </a:pPr>
            <a:r>
              <a:rPr lang="en-US" sz="1799">
                <a:solidFill>
                  <a:srgbClr val="000000"/>
                </a:solidFill>
                <a:latin typeface="Be Vietnam"/>
                <a:ea typeface="Be Vietnam"/>
                <a:cs typeface="Be Vietnam"/>
                <a:sym typeface="Be Vietnam"/>
              </a:rPr>
              <a:t>Tiến hành kiểm thử giao diện, chức năng đảm bảo mọi tính năng hoạt động ổn định và đáp ứng các yêu càu đã đề ra</a:t>
            </a:r>
          </a:p>
        </p:txBody>
      </p:sp>
      <p:sp>
        <p:nvSpPr>
          <p:cNvPr id="32" name="TextBox 32"/>
          <p:cNvSpPr txBox="1"/>
          <p:nvPr/>
        </p:nvSpPr>
        <p:spPr>
          <a:xfrm>
            <a:off x="9834375" y="2005917"/>
            <a:ext cx="5887242" cy="365033"/>
          </a:xfrm>
          <a:prstGeom prst="rect">
            <a:avLst/>
          </a:prstGeom>
        </p:spPr>
        <p:txBody>
          <a:bodyPr lIns="0" tIns="0" rIns="0" bIns="0" rtlCol="0" anchor="t">
            <a:spAutoFit/>
          </a:bodyPr>
          <a:lstStyle/>
          <a:p>
            <a:pPr algn="l">
              <a:lnSpc>
                <a:spcPts val="2813"/>
              </a:lnSpc>
            </a:pPr>
            <a:r>
              <a:rPr lang="en-US" sz="2489" spc="-74">
                <a:solidFill>
                  <a:srgbClr val="000000"/>
                </a:solidFill>
                <a:latin typeface="Be Vietnam Ultra-Bold"/>
                <a:ea typeface="Be Vietnam Ultra-Bold"/>
                <a:cs typeface="Be Vietnam Ultra-Bold"/>
                <a:sym typeface="Be Vietnam Ultra-Bold"/>
              </a:rPr>
              <a:t>PHÂN TÍCH VÀ THIẾT KẾ HỆ THỐNG</a:t>
            </a:r>
          </a:p>
        </p:txBody>
      </p:sp>
      <p:sp>
        <p:nvSpPr>
          <p:cNvPr id="33" name="TextBox 33"/>
          <p:cNvSpPr txBox="1"/>
          <p:nvPr/>
        </p:nvSpPr>
        <p:spPr>
          <a:xfrm>
            <a:off x="9834375" y="3259737"/>
            <a:ext cx="7294807" cy="365033"/>
          </a:xfrm>
          <a:prstGeom prst="rect">
            <a:avLst/>
          </a:prstGeom>
        </p:spPr>
        <p:txBody>
          <a:bodyPr lIns="0" tIns="0" rIns="0" bIns="0" rtlCol="0" anchor="t">
            <a:spAutoFit/>
          </a:bodyPr>
          <a:lstStyle/>
          <a:p>
            <a:pPr algn="l">
              <a:lnSpc>
                <a:spcPts val="2813"/>
              </a:lnSpc>
            </a:pPr>
            <a:r>
              <a:rPr lang="en-US" sz="2489" spc="-74">
                <a:solidFill>
                  <a:srgbClr val="000000"/>
                </a:solidFill>
                <a:latin typeface="Be Vietnam Ultra-Bold"/>
                <a:ea typeface="Be Vietnam Ultra-Bold"/>
                <a:cs typeface="Be Vietnam Ultra-Bold"/>
                <a:sym typeface="Be Vietnam Ultra-Bold"/>
              </a:rPr>
              <a:t>BIỂU ĐỒ</a:t>
            </a:r>
          </a:p>
        </p:txBody>
      </p:sp>
      <p:sp>
        <p:nvSpPr>
          <p:cNvPr id="34" name="TextBox 34"/>
          <p:cNvSpPr txBox="1"/>
          <p:nvPr/>
        </p:nvSpPr>
        <p:spPr>
          <a:xfrm>
            <a:off x="9834375" y="4591995"/>
            <a:ext cx="5887242" cy="365033"/>
          </a:xfrm>
          <a:prstGeom prst="rect">
            <a:avLst/>
          </a:prstGeom>
        </p:spPr>
        <p:txBody>
          <a:bodyPr lIns="0" tIns="0" rIns="0" bIns="0" rtlCol="0" anchor="t">
            <a:spAutoFit/>
          </a:bodyPr>
          <a:lstStyle/>
          <a:p>
            <a:pPr algn="l">
              <a:lnSpc>
                <a:spcPts val="2813"/>
              </a:lnSpc>
            </a:pPr>
            <a:r>
              <a:rPr lang="en-US" sz="2489" spc="-74">
                <a:solidFill>
                  <a:srgbClr val="000000"/>
                </a:solidFill>
                <a:latin typeface="Be Vietnam Ultra-Bold"/>
                <a:ea typeface="Be Vietnam Ultra-Bold"/>
                <a:cs typeface="Be Vietnam Ultra-Bold"/>
                <a:sym typeface="Be Vietnam Ultra-Bold"/>
              </a:rPr>
              <a:t>GIAO DIỆN</a:t>
            </a:r>
          </a:p>
        </p:txBody>
      </p:sp>
      <p:sp>
        <p:nvSpPr>
          <p:cNvPr id="35" name="TextBox 35"/>
          <p:cNvSpPr txBox="1"/>
          <p:nvPr/>
        </p:nvSpPr>
        <p:spPr>
          <a:xfrm>
            <a:off x="9834375" y="5976946"/>
            <a:ext cx="5887242" cy="365033"/>
          </a:xfrm>
          <a:prstGeom prst="rect">
            <a:avLst/>
          </a:prstGeom>
        </p:spPr>
        <p:txBody>
          <a:bodyPr lIns="0" tIns="0" rIns="0" bIns="0" rtlCol="0" anchor="t">
            <a:spAutoFit/>
          </a:bodyPr>
          <a:lstStyle/>
          <a:p>
            <a:pPr algn="l">
              <a:lnSpc>
                <a:spcPts val="2813"/>
              </a:lnSpc>
            </a:pPr>
            <a:r>
              <a:rPr lang="en-US" sz="2489" spc="-74">
                <a:solidFill>
                  <a:srgbClr val="000000"/>
                </a:solidFill>
                <a:latin typeface="Be Vietnam Ultra-Bold"/>
                <a:ea typeface="Be Vietnam Ultra-Bold"/>
                <a:cs typeface="Be Vietnam Ultra-Bold"/>
                <a:sym typeface="Be Vietnam Ultra-Bold"/>
              </a:rPr>
              <a:t>CHỨC NĂNG</a:t>
            </a:r>
          </a:p>
        </p:txBody>
      </p:sp>
      <p:sp>
        <p:nvSpPr>
          <p:cNvPr id="36" name="TextBox 36"/>
          <p:cNvSpPr txBox="1"/>
          <p:nvPr/>
        </p:nvSpPr>
        <p:spPr>
          <a:xfrm>
            <a:off x="9834375" y="7333742"/>
            <a:ext cx="5887242" cy="365033"/>
          </a:xfrm>
          <a:prstGeom prst="rect">
            <a:avLst/>
          </a:prstGeom>
        </p:spPr>
        <p:txBody>
          <a:bodyPr lIns="0" tIns="0" rIns="0" bIns="0" rtlCol="0" anchor="t">
            <a:spAutoFit/>
          </a:bodyPr>
          <a:lstStyle/>
          <a:p>
            <a:pPr algn="l">
              <a:lnSpc>
                <a:spcPts val="2813"/>
              </a:lnSpc>
            </a:pPr>
            <a:r>
              <a:rPr lang="en-US" sz="2489" spc="-74">
                <a:solidFill>
                  <a:srgbClr val="000000"/>
                </a:solidFill>
                <a:latin typeface="Be Vietnam Ultra-Bold"/>
                <a:ea typeface="Be Vietnam Ultra-Bold"/>
                <a:cs typeface="Be Vietnam Ultra-Bold"/>
                <a:sym typeface="Be Vietnam Ultra-Bold"/>
              </a:rPr>
              <a:t>KIỂM THỬ</a:t>
            </a:r>
          </a:p>
        </p:txBody>
      </p:sp>
      <p:grpSp>
        <p:nvGrpSpPr>
          <p:cNvPr id="37" name="Group 37"/>
          <p:cNvGrpSpPr/>
          <p:nvPr/>
        </p:nvGrpSpPr>
        <p:grpSpPr>
          <a:xfrm>
            <a:off x="-1342907" y="10016500"/>
            <a:ext cx="20973813" cy="734301"/>
            <a:chOff x="0" y="0"/>
            <a:chExt cx="11607985" cy="406400"/>
          </a:xfrm>
        </p:grpSpPr>
        <p:sp>
          <p:nvSpPr>
            <p:cNvPr id="38" name="Freeform 38"/>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39" name="TextBox 39"/>
            <p:cNvSpPr txBox="1"/>
            <p:nvPr/>
          </p:nvSpPr>
          <p:spPr>
            <a:xfrm>
              <a:off x="0" y="-28575"/>
              <a:ext cx="11607985" cy="434975"/>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2488624" y="10016500"/>
            <a:ext cx="13310752" cy="734301"/>
            <a:chOff x="0" y="0"/>
            <a:chExt cx="7366854" cy="406400"/>
          </a:xfrm>
        </p:grpSpPr>
        <p:sp>
          <p:nvSpPr>
            <p:cNvPr id="41" name="Freeform 41"/>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42" name="TextBox 42"/>
            <p:cNvSpPr txBox="1"/>
            <p:nvPr/>
          </p:nvSpPr>
          <p:spPr>
            <a:xfrm>
              <a:off x="0" y="-28575"/>
              <a:ext cx="7366854" cy="434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88360"/>
            <a:ext cx="18211800" cy="10389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8607"/>
            <a:ext cx="18269268" cy="104256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6987" y="3410126"/>
            <a:ext cx="13334026" cy="3466748"/>
            <a:chOff x="0" y="0"/>
            <a:chExt cx="3511842" cy="913053"/>
          </a:xfrm>
        </p:grpSpPr>
        <p:sp>
          <p:nvSpPr>
            <p:cNvPr id="4" name="Freeform 4"/>
            <p:cNvSpPr/>
            <p:nvPr/>
          </p:nvSpPr>
          <p:spPr>
            <a:xfrm>
              <a:off x="0" y="0"/>
              <a:ext cx="3511842" cy="913053"/>
            </a:xfrm>
            <a:custGeom>
              <a:avLst/>
              <a:gdLst/>
              <a:ahLst/>
              <a:cxnLst/>
              <a:rect l="l" t="t" r="r" b="b"/>
              <a:pathLst>
                <a:path w="3511842" h="913053">
                  <a:moveTo>
                    <a:pt x="23805" y="0"/>
                  </a:moveTo>
                  <a:lnTo>
                    <a:pt x="3488037" y="0"/>
                  </a:lnTo>
                  <a:cubicBezTo>
                    <a:pt x="3494351" y="0"/>
                    <a:pt x="3500406" y="2508"/>
                    <a:pt x="3504870" y="6972"/>
                  </a:cubicBezTo>
                  <a:cubicBezTo>
                    <a:pt x="3509334" y="11437"/>
                    <a:pt x="3511842" y="17492"/>
                    <a:pt x="3511842" y="23805"/>
                  </a:cubicBezTo>
                  <a:lnTo>
                    <a:pt x="3511842" y="889248"/>
                  </a:lnTo>
                  <a:cubicBezTo>
                    <a:pt x="3511842" y="895561"/>
                    <a:pt x="3509334" y="901616"/>
                    <a:pt x="3504870" y="906081"/>
                  </a:cubicBezTo>
                  <a:cubicBezTo>
                    <a:pt x="3500406" y="910545"/>
                    <a:pt x="3494351" y="913053"/>
                    <a:pt x="3488037" y="913053"/>
                  </a:cubicBezTo>
                  <a:lnTo>
                    <a:pt x="23805" y="913053"/>
                  </a:lnTo>
                  <a:cubicBezTo>
                    <a:pt x="17492" y="913053"/>
                    <a:pt x="11437" y="910545"/>
                    <a:pt x="6972" y="906081"/>
                  </a:cubicBezTo>
                  <a:cubicBezTo>
                    <a:pt x="2508" y="901616"/>
                    <a:pt x="0" y="895561"/>
                    <a:pt x="0" y="889248"/>
                  </a:cubicBezTo>
                  <a:lnTo>
                    <a:pt x="0" y="23805"/>
                  </a:lnTo>
                  <a:cubicBezTo>
                    <a:pt x="0" y="17492"/>
                    <a:pt x="2508" y="11437"/>
                    <a:pt x="6972" y="6972"/>
                  </a:cubicBezTo>
                  <a:cubicBezTo>
                    <a:pt x="11437" y="2508"/>
                    <a:pt x="17492" y="0"/>
                    <a:pt x="23805" y="0"/>
                  </a:cubicBezTo>
                  <a:close/>
                </a:path>
              </a:pathLst>
            </a:custGeom>
            <a:solidFill>
              <a:srgbClr val="0D7377"/>
            </a:solidFill>
            <a:ln w="66675" cap="rnd">
              <a:solidFill>
                <a:srgbClr val="FFFFFF"/>
              </a:solidFill>
              <a:prstDash val="solid"/>
              <a:round/>
            </a:ln>
          </p:spPr>
        </p:sp>
        <p:sp>
          <p:nvSpPr>
            <p:cNvPr id="5" name="TextBox 5"/>
            <p:cNvSpPr txBox="1"/>
            <p:nvPr/>
          </p:nvSpPr>
          <p:spPr>
            <a:xfrm>
              <a:off x="0" y="-28575"/>
              <a:ext cx="3511842" cy="941628"/>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6" name="TextBox 6"/>
          <p:cNvSpPr txBox="1"/>
          <p:nvPr/>
        </p:nvSpPr>
        <p:spPr>
          <a:xfrm>
            <a:off x="2476987" y="3701415"/>
            <a:ext cx="13334026" cy="2750819"/>
          </a:xfrm>
          <a:prstGeom prst="rect">
            <a:avLst/>
          </a:prstGeom>
        </p:spPr>
        <p:txBody>
          <a:bodyPr lIns="0" tIns="0" rIns="0" bIns="0" rtlCol="0" anchor="t">
            <a:spAutoFit/>
          </a:bodyPr>
          <a:lstStyle/>
          <a:p>
            <a:pPr algn="ctr">
              <a:lnSpc>
                <a:spcPts val="11040"/>
              </a:lnSpc>
            </a:pPr>
            <a:r>
              <a:rPr lang="en-US" sz="8000">
                <a:solidFill>
                  <a:srgbClr val="FFFFFF"/>
                </a:solidFill>
                <a:latin typeface="Be Vietnam Ultra-Bold"/>
                <a:ea typeface="Be Vietnam Ultra-Bold"/>
                <a:cs typeface="Be Vietnam Ultra-Bold"/>
                <a:sym typeface="Be Vietnam Ultra-Bold"/>
              </a:rPr>
              <a:t>PHẦN 5</a:t>
            </a:r>
          </a:p>
          <a:p>
            <a:pPr algn="ctr">
              <a:lnSpc>
                <a:spcPts val="11040"/>
              </a:lnSpc>
              <a:spcBef>
                <a:spcPct val="0"/>
              </a:spcBef>
            </a:pPr>
            <a:r>
              <a:rPr lang="en-US" sz="8000">
                <a:solidFill>
                  <a:srgbClr val="FFFFFF"/>
                </a:solidFill>
                <a:latin typeface="Be Vietnam Ultra-Bold"/>
                <a:ea typeface="Be Vietnam Ultra-Bold"/>
                <a:cs typeface="Be Vietnam Ultra-Bold"/>
                <a:sym typeface="Be Vietnam Ultra-Bold"/>
              </a:rPr>
              <a:t>ĐÁNH GIÁ VÀ KẾT LUẬN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049727" y="4347082"/>
            <a:ext cx="3128394" cy="3751948"/>
            <a:chOff x="0" y="0"/>
            <a:chExt cx="2041606" cy="2448541"/>
          </a:xfrm>
        </p:grpSpPr>
        <p:sp>
          <p:nvSpPr>
            <p:cNvPr id="3" name="Freeform 3"/>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4" name="TextBox 4"/>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2540734"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xmlns="" r:embed="rId3"/>
                </a:ext>
              </a:extLst>
            </a:blip>
            <a:stretch>
              <a:fillRect t="-114545"/>
            </a:stretch>
          </a:blipFill>
          <a:ln cap="sq">
            <a:noFill/>
            <a:prstDash val="solid"/>
            <a:miter/>
          </a:ln>
        </p:spPr>
      </p:sp>
      <p:sp>
        <p:nvSpPr>
          <p:cNvPr id="6" name="Freeform 6"/>
          <p:cNvSpPr/>
          <p:nvPr/>
        </p:nvSpPr>
        <p:spPr>
          <a:xfrm>
            <a:off x="3229663" y="5423143"/>
            <a:ext cx="723747" cy="838023"/>
          </a:xfrm>
          <a:custGeom>
            <a:avLst/>
            <a:gdLst/>
            <a:ahLst/>
            <a:cxnLst/>
            <a:rect l="l" t="t" r="r" b="b"/>
            <a:pathLst>
              <a:path w="723747" h="838023">
                <a:moveTo>
                  <a:pt x="0" y="0"/>
                </a:moveTo>
                <a:lnTo>
                  <a:pt x="723746" y="0"/>
                </a:lnTo>
                <a:lnTo>
                  <a:pt x="723746" y="838023"/>
                </a:lnTo>
                <a:lnTo>
                  <a:pt x="0" y="83802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7" name="Group 7"/>
          <p:cNvGrpSpPr/>
          <p:nvPr/>
        </p:nvGrpSpPr>
        <p:grpSpPr>
          <a:xfrm rot="-10800000">
            <a:off x="5561122" y="4347082"/>
            <a:ext cx="3128394" cy="3751948"/>
            <a:chOff x="0" y="0"/>
            <a:chExt cx="2041606" cy="2448541"/>
          </a:xfrm>
        </p:grpSpPr>
        <p:sp>
          <p:nvSpPr>
            <p:cNvPr id="8" name="Freeform 8"/>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9" name="TextBox 9"/>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0" name="Freeform 10"/>
          <p:cNvSpPr/>
          <p:nvPr/>
        </p:nvSpPr>
        <p:spPr>
          <a:xfrm>
            <a:off x="6052129"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xmlns="" r:embed="rId3"/>
                </a:ext>
              </a:extLst>
            </a:blip>
            <a:stretch>
              <a:fillRect t="-114545"/>
            </a:stretch>
          </a:blipFill>
          <a:ln cap="sq">
            <a:noFill/>
            <a:prstDash val="solid"/>
            <a:miter/>
          </a:ln>
        </p:spPr>
      </p:sp>
      <p:grpSp>
        <p:nvGrpSpPr>
          <p:cNvPr id="11" name="Group 11"/>
          <p:cNvGrpSpPr/>
          <p:nvPr/>
        </p:nvGrpSpPr>
        <p:grpSpPr>
          <a:xfrm rot="-10800000">
            <a:off x="9070516" y="4347082"/>
            <a:ext cx="3128394" cy="3751948"/>
            <a:chOff x="0" y="0"/>
            <a:chExt cx="2041606" cy="2448541"/>
          </a:xfrm>
        </p:grpSpPr>
        <p:sp>
          <p:nvSpPr>
            <p:cNvPr id="12" name="Freeform 12"/>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13" name="TextBox 13"/>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a:off x="9561522"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xmlns="" r:embed="rId3"/>
                </a:ext>
              </a:extLst>
            </a:blip>
            <a:stretch>
              <a:fillRect t="-114545"/>
            </a:stretch>
          </a:blipFill>
          <a:ln cap="sq">
            <a:noFill/>
            <a:prstDash val="solid"/>
            <a:miter/>
          </a:ln>
        </p:spPr>
      </p:sp>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16" name="Freeform 16"/>
          <p:cNvSpPr/>
          <p:nvPr/>
        </p:nvSpPr>
        <p:spPr>
          <a:xfrm>
            <a:off x="6748522" y="5423143"/>
            <a:ext cx="763553" cy="799913"/>
          </a:xfrm>
          <a:custGeom>
            <a:avLst/>
            <a:gdLst/>
            <a:ahLst/>
            <a:cxnLst/>
            <a:rect l="l" t="t" r="r" b="b"/>
            <a:pathLst>
              <a:path w="763553" h="799913">
                <a:moveTo>
                  <a:pt x="0" y="0"/>
                </a:moveTo>
                <a:lnTo>
                  <a:pt x="763553" y="0"/>
                </a:lnTo>
                <a:lnTo>
                  <a:pt x="763553" y="799913"/>
                </a:lnTo>
                <a:lnTo>
                  <a:pt x="0" y="79991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17" name="Freeform 17"/>
          <p:cNvSpPr/>
          <p:nvPr/>
        </p:nvSpPr>
        <p:spPr>
          <a:xfrm>
            <a:off x="10143583" y="5480229"/>
            <a:ext cx="937482" cy="724418"/>
          </a:xfrm>
          <a:custGeom>
            <a:avLst/>
            <a:gdLst/>
            <a:ahLst/>
            <a:cxnLst/>
            <a:rect l="l" t="t" r="r" b="b"/>
            <a:pathLst>
              <a:path w="937482" h="724418">
                <a:moveTo>
                  <a:pt x="0" y="0"/>
                </a:moveTo>
                <a:lnTo>
                  <a:pt x="937482" y="0"/>
                </a:lnTo>
                <a:lnTo>
                  <a:pt x="937482" y="724419"/>
                </a:lnTo>
                <a:lnTo>
                  <a:pt x="0" y="72441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sp>
      <p:sp>
        <p:nvSpPr>
          <p:cNvPr id="18" name="TextBox 18"/>
          <p:cNvSpPr txBox="1"/>
          <p:nvPr/>
        </p:nvSpPr>
        <p:spPr>
          <a:xfrm>
            <a:off x="2095642" y="2035713"/>
            <a:ext cx="7362789" cy="863600"/>
          </a:xfrm>
          <a:prstGeom prst="rect">
            <a:avLst/>
          </a:prstGeom>
        </p:spPr>
        <p:txBody>
          <a:bodyPr lIns="0" tIns="0" rIns="0" bIns="0" rtlCol="0" anchor="t">
            <a:spAutoFit/>
          </a:bodyPr>
          <a:lstStyle/>
          <a:p>
            <a:pPr algn="l">
              <a:lnSpc>
                <a:spcPts val="7000"/>
              </a:lnSpc>
            </a:pPr>
            <a:r>
              <a:rPr lang="en-US" sz="5000" spc="-100">
                <a:solidFill>
                  <a:srgbClr val="606060"/>
                </a:solidFill>
                <a:latin typeface="Be Vietnam Ultra-Bold"/>
                <a:ea typeface="Be Vietnam Ultra-Bold"/>
                <a:cs typeface="Be Vietnam Ultra-Bold"/>
                <a:sym typeface="Be Vietnam Ultra-Bold"/>
              </a:rPr>
              <a:t>ƯU ĐIỂM</a:t>
            </a:r>
          </a:p>
        </p:txBody>
      </p:sp>
      <p:sp>
        <p:nvSpPr>
          <p:cNvPr id="19" name="TextBox 19"/>
          <p:cNvSpPr txBox="1"/>
          <p:nvPr/>
        </p:nvSpPr>
        <p:spPr>
          <a:xfrm>
            <a:off x="2244778" y="6310533"/>
            <a:ext cx="2738293" cy="1017270"/>
          </a:xfrm>
          <a:prstGeom prst="rect">
            <a:avLst/>
          </a:prstGeom>
        </p:spPr>
        <p:txBody>
          <a:bodyPr lIns="0" tIns="0" rIns="0" bIns="0" rtlCol="0" anchor="t">
            <a:spAutoFit/>
          </a:bodyPr>
          <a:lstStyle/>
          <a:p>
            <a:pPr marL="0" lvl="0" indent="0" algn="ctr">
              <a:lnSpc>
                <a:spcPts val="2700"/>
              </a:lnSpc>
            </a:pPr>
            <a:r>
              <a:rPr lang="en-US" sz="1800" dirty="0" err="1">
                <a:solidFill>
                  <a:srgbClr val="343432"/>
                </a:solidFill>
                <a:latin typeface="Be Vietnam"/>
                <a:ea typeface="Be Vietnam"/>
                <a:cs typeface="Be Vietnam"/>
                <a:sym typeface="Be Vietnam"/>
              </a:rPr>
              <a:t>Hệ</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thống</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dễ</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sử</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dụng</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và</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quản</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lý</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giao</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diện</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thân</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thiện</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với</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người</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dùng</a:t>
            </a:r>
            <a:endParaRPr lang="en-US" sz="1800" dirty="0">
              <a:solidFill>
                <a:srgbClr val="343432"/>
              </a:solidFill>
              <a:latin typeface="Be Vietnam"/>
              <a:ea typeface="Be Vietnam"/>
              <a:cs typeface="Be Vietnam"/>
              <a:sym typeface="Be Vietnam"/>
            </a:endParaRPr>
          </a:p>
        </p:txBody>
      </p:sp>
      <p:sp>
        <p:nvSpPr>
          <p:cNvPr id="20" name="TextBox 20"/>
          <p:cNvSpPr txBox="1"/>
          <p:nvPr/>
        </p:nvSpPr>
        <p:spPr>
          <a:xfrm>
            <a:off x="3122795" y="4419191"/>
            <a:ext cx="937482" cy="599317"/>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Be Vietnam Ultra-Bold"/>
                <a:ea typeface="Be Vietnam Ultra-Bold"/>
                <a:cs typeface="Be Vietnam Ultra-Bold"/>
                <a:sym typeface="Be Vietnam Ultra-Bold"/>
              </a:rPr>
              <a:t>01</a:t>
            </a:r>
          </a:p>
        </p:txBody>
      </p:sp>
      <p:sp>
        <p:nvSpPr>
          <p:cNvPr id="21" name="TextBox 21"/>
          <p:cNvSpPr txBox="1"/>
          <p:nvPr/>
        </p:nvSpPr>
        <p:spPr>
          <a:xfrm>
            <a:off x="5777036" y="6310533"/>
            <a:ext cx="2738293" cy="309957"/>
          </a:xfrm>
          <a:prstGeom prst="rect">
            <a:avLst/>
          </a:prstGeom>
        </p:spPr>
        <p:txBody>
          <a:bodyPr lIns="0" tIns="0" rIns="0" bIns="0" rtlCol="0" anchor="t">
            <a:spAutoFit/>
          </a:bodyPr>
          <a:lstStyle/>
          <a:p>
            <a:pPr marL="0" lvl="0" indent="0" algn="ctr">
              <a:lnSpc>
                <a:spcPts val="2700"/>
              </a:lnSpc>
            </a:pPr>
            <a:r>
              <a:rPr lang="en-US" sz="1800" dirty="0" err="1">
                <a:solidFill>
                  <a:srgbClr val="343432"/>
                </a:solidFill>
                <a:latin typeface="Be Vietnam"/>
                <a:ea typeface="Be Vietnam"/>
                <a:cs typeface="Be Vietnam"/>
                <a:sym typeface="Be Vietnam"/>
              </a:rPr>
              <a:t>Bảo</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mật</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và</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hiệu</a:t>
            </a:r>
            <a:r>
              <a:rPr lang="en-US" sz="1800" dirty="0">
                <a:solidFill>
                  <a:srgbClr val="343432"/>
                </a:solidFill>
                <a:latin typeface="Be Vietnam"/>
                <a:ea typeface="Be Vietnam"/>
                <a:cs typeface="Be Vietnam"/>
                <a:sym typeface="Be Vietnam"/>
              </a:rPr>
              <a:t> </a:t>
            </a:r>
            <a:r>
              <a:rPr lang="en-US" sz="1800" dirty="0" err="1">
                <a:solidFill>
                  <a:srgbClr val="343432"/>
                </a:solidFill>
                <a:latin typeface="Be Vietnam"/>
                <a:ea typeface="Be Vietnam"/>
                <a:cs typeface="Be Vietnam"/>
                <a:sym typeface="Be Vietnam"/>
              </a:rPr>
              <a:t>suất</a:t>
            </a:r>
            <a:r>
              <a:rPr lang="en-US" sz="1800" dirty="0">
                <a:solidFill>
                  <a:srgbClr val="343432"/>
                </a:solidFill>
                <a:latin typeface="Be Vietnam"/>
                <a:ea typeface="Be Vietnam"/>
                <a:cs typeface="Be Vietnam"/>
                <a:sym typeface="Be Vietnam"/>
              </a:rPr>
              <a:t> </a:t>
            </a:r>
            <a:r>
              <a:rPr lang="en-US" sz="1800" dirty="0" err="1" smtClean="0">
                <a:solidFill>
                  <a:srgbClr val="343432"/>
                </a:solidFill>
                <a:latin typeface="Be Vietnam"/>
                <a:ea typeface="Be Vietnam"/>
                <a:cs typeface="Be Vietnam"/>
                <a:sym typeface="Be Vietnam"/>
              </a:rPr>
              <a:t>tốt</a:t>
            </a:r>
            <a:endParaRPr lang="en-US" sz="1800" dirty="0">
              <a:solidFill>
                <a:srgbClr val="343432"/>
              </a:solidFill>
              <a:latin typeface="Be Vietnam"/>
              <a:ea typeface="Be Vietnam"/>
              <a:cs typeface="Be Vietnam"/>
              <a:sym typeface="Be Vietnam"/>
            </a:endParaRPr>
          </a:p>
        </p:txBody>
      </p:sp>
      <p:sp>
        <p:nvSpPr>
          <p:cNvPr id="22" name="TextBox 22"/>
          <p:cNvSpPr txBox="1"/>
          <p:nvPr/>
        </p:nvSpPr>
        <p:spPr>
          <a:xfrm>
            <a:off x="6634189" y="4419191"/>
            <a:ext cx="937482" cy="599317"/>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Be Vietnam Ultra-Bold"/>
                <a:ea typeface="Be Vietnam Ultra-Bold"/>
                <a:cs typeface="Be Vietnam Ultra-Bold"/>
                <a:sym typeface="Be Vietnam Ultra-Bold"/>
              </a:rPr>
              <a:t>02</a:t>
            </a:r>
          </a:p>
        </p:txBody>
      </p:sp>
      <p:sp>
        <p:nvSpPr>
          <p:cNvPr id="23" name="TextBox 23"/>
          <p:cNvSpPr txBox="1"/>
          <p:nvPr/>
        </p:nvSpPr>
        <p:spPr>
          <a:xfrm>
            <a:off x="9241966" y="6310533"/>
            <a:ext cx="2738293" cy="1360170"/>
          </a:xfrm>
          <a:prstGeom prst="rect">
            <a:avLst/>
          </a:prstGeom>
        </p:spPr>
        <p:txBody>
          <a:bodyPr lIns="0" tIns="0" rIns="0" bIns="0" rtlCol="0" anchor="t">
            <a:spAutoFit/>
          </a:bodyPr>
          <a:lstStyle/>
          <a:p>
            <a:pPr marL="0" lvl="0" indent="0" algn="ctr">
              <a:lnSpc>
                <a:spcPts val="2700"/>
              </a:lnSpc>
            </a:pPr>
            <a:r>
              <a:rPr lang="en-US" sz="1800">
                <a:solidFill>
                  <a:srgbClr val="343432"/>
                </a:solidFill>
                <a:latin typeface="Be Vietnam"/>
                <a:ea typeface="Be Vietnam"/>
                <a:cs typeface="Be Vietnam"/>
                <a:sym typeface="Be Vietnam"/>
              </a:rPr>
              <a:t>Khả năng mở rộng và tích hợp cao, có thể dễ dàng phát triển tính năng mới trong tương lai</a:t>
            </a:r>
          </a:p>
        </p:txBody>
      </p:sp>
      <p:sp>
        <p:nvSpPr>
          <p:cNvPr id="24" name="TextBox 24"/>
          <p:cNvSpPr txBox="1"/>
          <p:nvPr/>
        </p:nvSpPr>
        <p:spPr>
          <a:xfrm>
            <a:off x="10143583" y="4419191"/>
            <a:ext cx="937482" cy="599317"/>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Be Vietnam Ultra-Bold"/>
                <a:ea typeface="Be Vietnam Ultra-Bold"/>
                <a:cs typeface="Be Vietnam Ultra-Bold"/>
                <a:sym typeface="Be Vietnam Ultra-Bold"/>
              </a:rPr>
              <a:t>03</a:t>
            </a:r>
          </a:p>
        </p:txBody>
      </p:sp>
      <p:sp>
        <p:nvSpPr>
          <p:cNvPr id="25" name="Freeform 25"/>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702140" y="5043579"/>
            <a:ext cx="1198289" cy="630733"/>
          </a:xfrm>
          <a:prstGeom prst="line">
            <a:avLst/>
          </a:prstGeom>
          <a:ln w="38100" cap="flat">
            <a:solidFill>
              <a:srgbClr val="48CFAE"/>
            </a:solidFill>
            <a:prstDash val="solid"/>
            <a:headEnd type="none" w="sm" len="sm"/>
            <a:tailEnd type="triangle" w="lg" len="med"/>
          </a:ln>
        </p:spPr>
      </p:sp>
      <p:sp>
        <p:nvSpPr>
          <p:cNvPr id="3" name="AutoShape 3"/>
          <p:cNvSpPr/>
          <p:nvPr/>
        </p:nvSpPr>
        <p:spPr>
          <a:xfrm flipH="1">
            <a:off x="9853048" y="5029259"/>
            <a:ext cx="1141804" cy="991169"/>
          </a:xfrm>
          <a:prstGeom prst="line">
            <a:avLst/>
          </a:prstGeom>
          <a:ln w="38100" cap="flat">
            <a:solidFill>
              <a:srgbClr val="FFCB77"/>
            </a:solidFill>
            <a:prstDash val="solid"/>
            <a:headEnd type="triangle" w="lg" len="med"/>
            <a:tailEnd type="none" w="sm" len="sm"/>
          </a:ln>
        </p:spPr>
      </p:sp>
      <p:sp>
        <p:nvSpPr>
          <p:cNvPr id="4" name="AutoShape 4"/>
          <p:cNvSpPr/>
          <p:nvPr/>
        </p:nvSpPr>
        <p:spPr>
          <a:xfrm flipH="1" flipV="1">
            <a:off x="7324836" y="5043579"/>
            <a:ext cx="1116262" cy="965328"/>
          </a:xfrm>
          <a:prstGeom prst="line">
            <a:avLst/>
          </a:prstGeom>
          <a:ln w="38100" cap="flat">
            <a:solidFill>
              <a:srgbClr val="FE6D73"/>
            </a:solidFill>
            <a:prstDash val="solid"/>
            <a:headEnd type="triangle" w="lg" len="med"/>
            <a:tailEnd type="none" w="sm" len="sm"/>
          </a:ln>
        </p:spPr>
      </p:sp>
      <p:sp>
        <p:nvSpPr>
          <p:cNvPr id="5" name="AutoShape 5"/>
          <p:cNvSpPr/>
          <p:nvPr/>
        </p:nvSpPr>
        <p:spPr>
          <a:xfrm flipH="1" flipV="1">
            <a:off x="12406802" y="5043579"/>
            <a:ext cx="1097212" cy="962528"/>
          </a:xfrm>
          <a:prstGeom prst="line">
            <a:avLst/>
          </a:prstGeom>
          <a:ln w="38100" cap="flat">
            <a:solidFill>
              <a:srgbClr val="227C9D"/>
            </a:solidFill>
            <a:prstDash val="solid"/>
            <a:headEnd type="triangle" w="lg" len="med"/>
            <a:tailEnd type="none" w="sm" len="sm"/>
          </a:ln>
        </p:spPr>
      </p:sp>
      <p:grpSp>
        <p:nvGrpSpPr>
          <p:cNvPr id="6" name="Group 6"/>
          <p:cNvGrpSpPr/>
          <p:nvPr/>
        </p:nvGrpSpPr>
        <p:grpSpPr>
          <a:xfrm>
            <a:off x="3359579" y="5293904"/>
            <a:ext cx="1424407" cy="14244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8" name="TextBox 8"/>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9" name="Group 9"/>
          <p:cNvGrpSpPr/>
          <p:nvPr/>
        </p:nvGrpSpPr>
        <p:grpSpPr>
          <a:xfrm>
            <a:off x="5900429" y="4331376"/>
            <a:ext cx="1424407" cy="14244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11" name="TextBox 11"/>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2" name="Group 12"/>
          <p:cNvGrpSpPr/>
          <p:nvPr/>
        </p:nvGrpSpPr>
        <p:grpSpPr>
          <a:xfrm>
            <a:off x="8441098" y="5296704"/>
            <a:ext cx="1424407" cy="14244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id="14" name="TextBox 14"/>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5" name="Group 15"/>
          <p:cNvGrpSpPr/>
          <p:nvPr/>
        </p:nvGrpSpPr>
        <p:grpSpPr>
          <a:xfrm>
            <a:off x="10982395" y="4331376"/>
            <a:ext cx="1424407" cy="142440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sp>
        <p:sp>
          <p:nvSpPr>
            <p:cNvPr id="17" name="TextBox 17"/>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8" name="Group 18"/>
          <p:cNvGrpSpPr/>
          <p:nvPr/>
        </p:nvGrpSpPr>
        <p:grpSpPr>
          <a:xfrm>
            <a:off x="13504014" y="5293904"/>
            <a:ext cx="1424407" cy="14244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20" name="TextBox 20"/>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21" name="Group 21"/>
          <p:cNvGrpSpPr/>
          <p:nvPr/>
        </p:nvGrpSpPr>
        <p:grpSpPr>
          <a:xfrm rot="2700000">
            <a:off x="-2396474" y="-2921783"/>
            <a:ext cx="7415398" cy="3565095"/>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106861"/>
              </a:solidFill>
              <a:prstDash val="solid"/>
              <a:miter/>
            </a:ln>
          </p:spPr>
        </p:sp>
        <p:sp>
          <p:nvSpPr>
            <p:cNvPr id="23" name="TextBox 2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4" name="AutoShape 24"/>
          <p:cNvSpPr/>
          <p:nvPr/>
        </p:nvSpPr>
        <p:spPr>
          <a:xfrm>
            <a:off x="-2859087" y="-2102233"/>
            <a:ext cx="5185216" cy="5132702"/>
          </a:xfrm>
          <a:prstGeom prst="line">
            <a:avLst/>
          </a:prstGeom>
          <a:ln w="28575" cap="flat">
            <a:solidFill>
              <a:srgbClr val="106861"/>
            </a:solidFill>
            <a:prstDash val="solid"/>
            <a:headEnd type="none" w="sm" len="sm"/>
            <a:tailEnd type="none" w="sm" len="sm"/>
          </a:ln>
        </p:spPr>
      </p:sp>
      <p:sp>
        <p:nvSpPr>
          <p:cNvPr id="25" name="AutoShape 25"/>
          <p:cNvSpPr/>
          <p:nvPr/>
        </p:nvSpPr>
        <p:spPr>
          <a:xfrm>
            <a:off x="-3073034" y="-1789557"/>
            <a:ext cx="5038853" cy="5038853"/>
          </a:xfrm>
          <a:prstGeom prst="line">
            <a:avLst/>
          </a:prstGeom>
          <a:ln w="28575" cap="flat">
            <a:solidFill>
              <a:srgbClr val="106861"/>
            </a:solidFill>
            <a:prstDash val="solid"/>
            <a:headEnd type="none" w="sm" len="sm"/>
            <a:tailEnd type="none" w="sm" len="sm"/>
          </a:ln>
        </p:spPr>
      </p:sp>
      <p:sp>
        <p:nvSpPr>
          <p:cNvPr id="26" name="AutoShape 26"/>
          <p:cNvSpPr/>
          <p:nvPr/>
        </p:nvSpPr>
        <p:spPr>
          <a:xfrm>
            <a:off x="-3252636" y="-1431087"/>
            <a:ext cx="4867141" cy="4867141"/>
          </a:xfrm>
          <a:prstGeom prst="line">
            <a:avLst/>
          </a:prstGeom>
          <a:ln w="28575" cap="flat">
            <a:solidFill>
              <a:srgbClr val="106861"/>
            </a:solidFill>
            <a:prstDash val="solid"/>
            <a:headEnd type="none" w="sm" len="sm"/>
            <a:tailEnd type="none" w="sm" len="sm"/>
          </a:ln>
        </p:spPr>
      </p:sp>
      <p:sp>
        <p:nvSpPr>
          <p:cNvPr id="27" name="AutoShape 27"/>
          <p:cNvSpPr/>
          <p:nvPr/>
        </p:nvSpPr>
        <p:spPr>
          <a:xfrm>
            <a:off x="-3379290" y="-1044819"/>
            <a:ext cx="4690515" cy="4690515"/>
          </a:xfrm>
          <a:prstGeom prst="line">
            <a:avLst/>
          </a:prstGeom>
          <a:ln w="28575" cap="flat">
            <a:solidFill>
              <a:srgbClr val="106861"/>
            </a:solidFill>
            <a:prstDash val="solid"/>
            <a:headEnd type="none" w="sm" len="sm"/>
            <a:tailEnd type="none" w="sm" len="sm"/>
          </a:ln>
        </p:spPr>
      </p:sp>
      <p:sp>
        <p:nvSpPr>
          <p:cNvPr id="28" name="AutoShape 28"/>
          <p:cNvSpPr/>
          <p:nvPr/>
        </p:nvSpPr>
        <p:spPr>
          <a:xfrm>
            <a:off x="-3523144" y="-605142"/>
            <a:ext cx="4347674" cy="4347674"/>
          </a:xfrm>
          <a:prstGeom prst="line">
            <a:avLst/>
          </a:prstGeom>
          <a:ln w="28575" cap="flat">
            <a:solidFill>
              <a:srgbClr val="106861"/>
            </a:solidFill>
            <a:prstDash val="solid"/>
            <a:headEnd type="none" w="sm" len="sm"/>
            <a:tailEnd type="none" w="sm" len="sm"/>
          </a:ln>
        </p:spPr>
      </p:sp>
      <p:sp>
        <p:nvSpPr>
          <p:cNvPr id="29" name="AutoShape 29"/>
          <p:cNvSpPr/>
          <p:nvPr/>
        </p:nvSpPr>
        <p:spPr>
          <a:xfrm>
            <a:off x="-3643964" y="-161419"/>
            <a:ext cx="3963599" cy="3985594"/>
          </a:xfrm>
          <a:prstGeom prst="line">
            <a:avLst/>
          </a:prstGeom>
          <a:ln w="28575" cap="flat">
            <a:solidFill>
              <a:srgbClr val="106861"/>
            </a:solidFill>
            <a:prstDash val="solid"/>
            <a:headEnd type="none" w="sm" len="sm"/>
            <a:tailEnd type="none" w="sm" len="sm"/>
          </a:ln>
        </p:spPr>
      </p:sp>
      <p:sp>
        <p:nvSpPr>
          <p:cNvPr id="30" name="TextBox 30"/>
          <p:cNvSpPr txBox="1"/>
          <p:nvPr/>
        </p:nvSpPr>
        <p:spPr>
          <a:xfrm>
            <a:off x="5343984" y="1133475"/>
            <a:ext cx="7600032" cy="739902"/>
          </a:xfrm>
          <a:prstGeom prst="rect">
            <a:avLst/>
          </a:prstGeom>
        </p:spPr>
        <p:txBody>
          <a:bodyPr lIns="0" tIns="0" rIns="0" bIns="0" rtlCol="0" anchor="t">
            <a:spAutoFit/>
          </a:bodyPr>
          <a:lstStyle/>
          <a:p>
            <a:pPr algn="ctr">
              <a:lnSpc>
                <a:spcPts val="5544"/>
              </a:lnSpc>
            </a:pPr>
            <a:r>
              <a:rPr lang="en-US" sz="5600">
                <a:solidFill>
                  <a:srgbClr val="606060"/>
                </a:solidFill>
                <a:latin typeface="Be Vietnam Ultra-Bold"/>
                <a:ea typeface="Be Vietnam Ultra-Bold"/>
                <a:cs typeface="Be Vietnam Ultra-Bold"/>
                <a:sym typeface="Be Vietnam Ultra-Bold"/>
              </a:rPr>
              <a:t>HẠN CHẾ</a:t>
            </a:r>
          </a:p>
        </p:txBody>
      </p:sp>
      <p:sp>
        <p:nvSpPr>
          <p:cNvPr id="31" name="TextBox 31"/>
          <p:cNvSpPr txBox="1"/>
          <p:nvPr/>
        </p:nvSpPr>
        <p:spPr>
          <a:xfrm>
            <a:off x="3359579" y="5691465"/>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Be Vietnam Ultra-Bold"/>
                <a:ea typeface="Be Vietnam Ultra-Bold"/>
                <a:cs typeface="Be Vietnam Ultra-Bold"/>
                <a:sym typeface="Be Vietnam Ultra-Bold"/>
              </a:rPr>
              <a:t>1</a:t>
            </a:r>
          </a:p>
        </p:txBody>
      </p:sp>
      <p:sp>
        <p:nvSpPr>
          <p:cNvPr id="32" name="TextBox 32"/>
          <p:cNvSpPr txBox="1"/>
          <p:nvPr/>
        </p:nvSpPr>
        <p:spPr>
          <a:xfrm>
            <a:off x="2311340" y="7146104"/>
            <a:ext cx="3520886" cy="1600200"/>
          </a:xfrm>
          <a:prstGeom prst="rect">
            <a:avLst/>
          </a:prstGeom>
        </p:spPr>
        <p:txBody>
          <a:bodyPr lIns="0" tIns="0" rIns="0" bIns="0" rtlCol="0" anchor="t">
            <a:spAutoFit/>
          </a:bodyPr>
          <a:lstStyle/>
          <a:p>
            <a:pPr algn="ctr">
              <a:lnSpc>
                <a:spcPts val="2159"/>
              </a:lnSpc>
            </a:pPr>
            <a:r>
              <a:rPr lang="en-US" sz="1799">
                <a:solidFill>
                  <a:srgbClr val="545454"/>
                </a:solidFill>
                <a:latin typeface="Be Vietnam"/>
                <a:ea typeface="Be Vietnam"/>
                <a:cs typeface="Be Vietnam"/>
                <a:sym typeface="Be Vietnam"/>
              </a:rPr>
              <a:t>Quá trình phân tích thiết kế hệ thống gặp nhiều trục trặc do thiếu ý kiến từ nhiều người dùng, dẫn đến chậm trễ và mất nhiều thời gian phát triển.</a:t>
            </a:r>
          </a:p>
          <a:p>
            <a:pPr algn="ctr">
              <a:lnSpc>
                <a:spcPts val="2159"/>
              </a:lnSpc>
            </a:pPr>
            <a:endParaRPr lang="en-US" sz="1799">
              <a:solidFill>
                <a:srgbClr val="545454"/>
              </a:solidFill>
              <a:latin typeface="Be Vietnam"/>
              <a:ea typeface="Be Vietnam"/>
              <a:cs typeface="Be Vietnam"/>
              <a:sym typeface="Be Vietnam"/>
            </a:endParaRPr>
          </a:p>
        </p:txBody>
      </p:sp>
      <p:sp>
        <p:nvSpPr>
          <p:cNvPr id="33" name="TextBox 33"/>
          <p:cNvSpPr txBox="1"/>
          <p:nvPr/>
        </p:nvSpPr>
        <p:spPr>
          <a:xfrm>
            <a:off x="5909302" y="4728937"/>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Be Vietnam Ultra-Bold"/>
                <a:ea typeface="Be Vietnam Ultra-Bold"/>
                <a:cs typeface="Be Vietnam Ultra-Bold"/>
                <a:sym typeface="Be Vietnam Ultra-Bold"/>
              </a:rPr>
              <a:t>2</a:t>
            </a:r>
          </a:p>
        </p:txBody>
      </p:sp>
      <p:sp>
        <p:nvSpPr>
          <p:cNvPr id="34" name="TextBox 34"/>
          <p:cNvSpPr txBox="1"/>
          <p:nvPr/>
        </p:nvSpPr>
        <p:spPr>
          <a:xfrm>
            <a:off x="8428641" y="5705785"/>
            <a:ext cx="1424407" cy="524510"/>
          </a:xfrm>
          <a:prstGeom prst="rect">
            <a:avLst/>
          </a:prstGeom>
        </p:spPr>
        <p:txBody>
          <a:bodyPr lIns="0" tIns="0" rIns="0" bIns="0" rtlCol="0" anchor="t">
            <a:spAutoFit/>
          </a:bodyPr>
          <a:lstStyle/>
          <a:p>
            <a:pPr algn="ctr">
              <a:lnSpc>
                <a:spcPts val="4479"/>
              </a:lnSpc>
            </a:pPr>
            <a:r>
              <a:rPr lang="en-US" sz="2799" spc="338" dirty="0">
                <a:solidFill>
                  <a:srgbClr val="FFFFFF"/>
                </a:solidFill>
                <a:latin typeface="Be Vietnam Ultra-Bold"/>
                <a:ea typeface="Be Vietnam Ultra-Bold"/>
                <a:cs typeface="Be Vietnam Ultra-Bold"/>
                <a:sym typeface="Be Vietnam Ultra-Bold"/>
              </a:rPr>
              <a:t>3</a:t>
            </a:r>
          </a:p>
        </p:txBody>
      </p:sp>
      <p:sp>
        <p:nvSpPr>
          <p:cNvPr id="35" name="TextBox 35"/>
          <p:cNvSpPr txBox="1"/>
          <p:nvPr/>
        </p:nvSpPr>
        <p:spPr>
          <a:xfrm>
            <a:off x="10994852" y="4714616"/>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Be Vietnam Ultra-Bold"/>
                <a:ea typeface="Be Vietnam Ultra-Bold"/>
                <a:cs typeface="Be Vietnam Ultra-Bold"/>
                <a:sym typeface="Be Vietnam Ultra-Bold"/>
              </a:rPr>
              <a:t>4</a:t>
            </a:r>
          </a:p>
        </p:txBody>
      </p:sp>
      <p:sp>
        <p:nvSpPr>
          <p:cNvPr id="36" name="TextBox 36"/>
          <p:cNvSpPr txBox="1"/>
          <p:nvPr/>
        </p:nvSpPr>
        <p:spPr>
          <a:xfrm>
            <a:off x="13516577" y="5691465"/>
            <a:ext cx="1424407" cy="524510"/>
          </a:xfrm>
          <a:prstGeom prst="rect">
            <a:avLst/>
          </a:prstGeom>
        </p:spPr>
        <p:txBody>
          <a:bodyPr lIns="0" tIns="0" rIns="0" bIns="0" rtlCol="0" anchor="t">
            <a:spAutoFit/>
          </a:bodyPr>
          <a:lstStyle/>
          <a:p>
            <a:pPr algn="ctr">
              <a:lnSpc>
                <a:spcPts val="4479"/>
              </a:lnSpc>
            </a:pPr>
            <a:r>
              <a:rPr lang="en-US" sz="2799" spc="338">
                <a:solidFill>
                  <a:srgbClr val="FFFFFF"/>
                </a:solidFill>
                <a:latin typeface="Be Vietnam Ultra-Bold"/>
                <a:ea typeface="Be Vietnam Ultra-Bold"/>
                <a:cs typeface="Be Vietnam Ultra-Bold"/>
                <a:sym typeface="Be Vietnam Ultra-Bold"/>
              </a:rPr>
              <a:t>5</a:t>
            </a:r>
          </a:p>
        </p:txBody>
      </p:sp>
      <p:sp>
        <p:nvSpPr>
          <p:cNvPr id="37" name="TextBox 37"/>
          <p:cNvSpPr txBox="1"/>
          <p:nvPr/>
        </p:nvSpPr>
        <p:spPr>
          <a:xfrm>
            <a:off x="4783986" y="3182997"/>
            <a:ext cx="3520886" cy="1128514"/>
          </a:xfrm>
          <a:prstGeom prst="rect">
            <a:avLst/>
          </a:prstGeom>
        </p:spPr>
        <p:txBody>
          <a:bodyPr lIns="0" tIns="0" rIns="0" bIns="0" rtlCol="0" anchor="t">
            <a:spAutoFit/>
          </a:bodyPr>
          <a:lstStyle/>
          <a:p>
            <a:pPr algn="ctr">
              <a:lnSpc>
                <a:spcPts val="2159"/>
              </a:lnSpc>
            </a:pPr>
            <a:r>
              <a:rPr lang="en-US" sz="1799" dirty="0" err="1">
                <a:solidFill>
                  <a:srgbClr val="545454"/>
                </a:solidFill>
                <a:latin typeface="Be Vietnam"/>
                <a:ea typeface="Be Vietnam"/>
                <a:cs typeface="Be Vietnam"/>
                <a:sym typeface="Be Vietnam"/>
              </a:rPr>
              <a:t>Hạn</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chế</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về</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thời</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gian</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và</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kiến</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thức</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chuyên</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môn</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khiến</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một</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số</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chức</a:t>
            </a:r>
            <a:r>
              <a:rPr lang="en-US" sz="1799" dirty="0">
                <a:solidFill>
                  <a:srgbClr val="545454"/>
                </a:solidFill>
                <a:latin typeface="Be Vietnam"/>
                <a:ea typeface="Be Vietnam"/>
                <a:cs typeface="Be Vietnam"/>
                <a:sym typeface="Be Vietnam"/>
              </a:rPr>
              <a:t> </a:t>
            </a:r>
            <a:r>
              <a:rPr lang="en-US" sz="1799" dirty="0" err="1">
                <a:solidFill>
                  <a:srgbClr val="545454"/>
                </a:solidFill>
                <a:latin typeface="Be Vietnam"/>
                <a:ea typeface="Be Vietnam"/>
                <a:cs typeface="Be Vietnam"/>
                <a:sym typeface="Be Vietnam"/>
              </a:rPr>
              <a:t>năng</a:t>
            </a:r>
            <a:r>
              <a:rPr lang="en-US" sz="1799" dirty="0">
                <a:solidFill>
                  <a:srgbClr val="545454"/>
                </a:solidFill>
                <a:latin typeface="Be Vietnam"/>
                <a:ea typeface="Be Vietnam"/>
                <a:cs typeface="Be Vietnam"/>
                <a:sym typeface="Be Vietnam"/>
              </a:rPr>
              <a:t> </a:t>
            </a:r>
            <a:r>
              <a:rPr lang="en-US" sz="1799" dirty="0" err="1" smtClean="0">
                <a:solidFill>
                  <a:srgbClr val="545454"/>
                </a:solidFill>
                <a:latin typeface="Be Vietnam"/>
                <a:ea typeface="Be Vietnam"/>
                <a:cs typeface="Be Vietnam"/>
                <a:sym typeface="Be Vietnam"/>
              </a:rPr>
              <a:t>chưa</a:t>
            </a:r>
            <a:r>
              <a:rPr lang="en-US" sz="1799" dirty="0" smtClean="0">
                <a:solidFill>
                  <a:srgbClr val="545454"/>
                </a:solidFill>
                <a:latin typeface="Be Vietnam"/>
                <a:ea typeface="Be Vietnam"/>
                <a:cs typeface="Be Vietnam"/>
                <a:sym typeface="Be Vietnam"/>
              </a:rPr>
              <a:t> </a:t>
            </a:r>
            <a:r>
              <a:rPr lang="en-US" sz="1799" dirty="0" err="1" smtClean="0">
                <a:solidFill>
                  <a:srgbClr val="545454"/>
                </a:solidFill>
                <a:latin typeface="Be Vietnam"/>
                <a:ea typeface="Be Vietnam"/>
                <a:cs typeface="Be Vietnam"/>
                <a:sym typeface="Be Vietnam"/>
              </a:rPr>
              <a:t>có</a:t>
            </a:r>
            <a:r>
              <a:rPr lang="en-US" sz="1799" dirty="0" smtClean="0">
                <a:solidFill>
                  <a:srgbClr val="545454"/>
                </a:solidFill>
                <a:latin typeface="Be Vietnam"/>
                <a:ea typeface="Be Vietnam"/>
                <a:cs typeface="Be Vietnam"/>
                <a:sym typeface="Be Vietnam"/>
              </a:rPr>
              <a:t>.</a:t>
            </a:r>
            <a:endParaRPr lang="en-US" sz="1799" dirty="0">
              <a:solidFill>
                <a:srgbClr val="545454"/>
              </a:solidFill>
              <a:latin typeface="Be Vietnam"/>
              <a:ea typeface="Be Vietnam"/>
              <a:cs typeface="Be Vietnam"/>
              <a:sym typeface="Be Vietnam"/>
            </a:endParaRPr>
          </a:p>
          <a:p>
            <a:pPr algn="ctr">
              <a:lnSpc>
                <a:spcPts val="2159"/>
              </a:lnSpc>
            </a:pPr>
            <a:endParaRPr lang="en-US" sz="1799" dirty="0">
              <a:solidFill>
                <a:srgbClr val="545454"/>
              </a:solidFill>
              <a:latin typeface="Be Vietnam"/>
              <a:ea typeface="Be Vietnam"/>
              <a:cs typeface="Be Vietnam"/>
              <a:sym typeface="Be Vietnam"/>
            </a:endParaRPr>
          </a:p>
        </p:txBody>
      </p:sp>
      <p:sp>
        <p:nvSpPr>
          <p:cNvPr id="38" name="TextBox 38"/>
          <p:cNvSpPr txBox="1"/>
          <p:nvPr/>
        </p:nvSpPr>
        <p:spPr>
          <a:xfrm>
            <a:off x="7368768" y="7146104"/>
            <a:ext cx="3520886" cy="800100"/>
          </a:xfrm>
          <a:prstGeom prst="rect">
            <a:avLst/>
          </a:prstGeom>
        </p:spPr>
        <p:txBody>
          <a:bodyPr lIns="0" tIns="0" rIns="0" bIns="0" rtlCol="0" anchor="t">
            <a:spAutoFit/>
          </a:bodyPr>
          <a:lstStyle/>
          <a:p>
            <a:pPr algn="ctr">
              <a:lnSpc>
                <a:spcPts val="2159"/>
              </a:lnSpc>
            </a:pPr>
            <a:r>
              <a:rPr lang="en-US" sz="1799">
                <a:solidFill>
                  <a:srgbClr val="545454"/>
                </a:solidFill>
                <a:latin typeface="Be Vietnam"/>
                <a:ea typeface="Be Vietnam"/>
                <a:cs typeface="Be Vietnam"/>
                <a:sym typeface="Be Vietnam"/>
              </a:rPr>
              <a:t>Phương thức thanh toán còn hạn chế, chưa đáp ứng được sự đa dạng cần thiết</a:t>
            </a:r>
          </a:p>
        </p:txBody>
      </p:sp>
      <p:sp>
        <p:nvSpPr>
          <p:cNvPr id="39" name="TextBox 39"/>
          <p:cNvSpPr txBox="1"/>
          <p:nvPr/>
        </p:nvSpPr>
        <p:spPr>
          <a:xfrm>
            <a:off x="9934156" y="2742956"/>
            <a:ext cx="3520886" cy="1600200"/>
          </a:xfrm>
          <a:prstGeom prst="rect">
            <a:avLst/>
          </a:prstGeom>
        </p:spPr>
        <p:txBody>
          <a:bodyPr lIns="0" tIns="0" rIns="0" bIns="0" rtlCol="0" anchor="t">
            <a:spAutoFit/>
          </a:bodyPr>
          <a:lstStyle/>
          <a:p>
            <a:pPr algn="ctr">
              <a:lnSpc>
                <a:spcPts val="2159"/>
              </a:lnSpc>
            </a:pPr>
            <a:r>
              <a:rPr lang="en-US" sz="1799">
                <a:solidFill>
                  <a:srgbClr val="545454"/>
                </a:solidFill>
                <a:latin typeface="Be Vietnam"/>
                <a:ea typeface="Be Vietnam"/>
                <a:cs typeface="Be Vietnam"/>
                <a:sym typeface="Be Vietnam"/>
              </a:rPr>
              <a:t>Hệ thống chỉ chạy đúng các nghiệp vụ và chức năng chính, chưa kiểm tra kỹ lưỡng các trường hợp ngoại lệ, tiềm ẩn nhiều lỗi chưa phát hiện.</a:t>
            </a:r>
          </a:p>
          <a:p>
            <a:pPr algn="ctr">
              <a:lnSpc>
                <a:spcPts val="2159"/>
              </a:lnSpc>
            </a:pPr>
            <a:endParaRPr lang="en-US" sz="1799">
              <a:solidFill>
                <a:srgbClr val="545454"/>
              </a:solidFill>
              <a:latin typeface="Be Vietnam"/>
              <a:ea typeface="Be Vietnam"/>
              <a:cs typeface="Be Vietnam"/>
              <a:sym typeface="Be Vietnam"/>
            </a:endParaRPr>
          </a:p>
        </p:txBody>
      </p:sp>
      <p:sp>
        <p:nvSpPr>
          <p:cNvPr id="40" name="TextBox 40"/>
          <p:cNvSpPr txBox="1"/>
          <p:nvPr/>
        </p:nvSpPr>
        <p:spPr>
          <a:xfrm>
            <a:off x="12455775" y="7146104"/>
            <a:ext cx="3520886" cy="1066800"/>
          </a:xfrm>
          <a:prstGeom prst="rect">
            <a:avLst/>
          </a:prstGeom>
        </p:spPr>
        <p:txBody>
          <a:bodyPr lIns="0" tIns="0" rIns="0" bIns="0" rtlCol="0" anchor="t">
            <a:spAutoFit/>
          </a:bodyPr>
          <a:lstStyle/>
          <a:p>
            <a:pPr algn="ctr">
              <a:lnSpc>
                <a:spcPts val="2159"/>
              </a:lnSpc>
            </a:pPr>
            <a:r>
              <a:rPr lang="en-US" sz="1799">
                <a:solidFill>
                  <a:srgbClr val="545454"/>
                </a:solidFill>
                <a:latin typeface="Be Vietnam"/>
                <a:ea typeface="Be Vietnam"/>
                <a:cs typeface="Be Vietnam"/>
                <a:sym typeface="Be Vietnam"/>
              </a:rPr>
              <a:t>Chưa xác định hết các rủi ro tiềm ẩn trong phát triển, gây khó khăn cho việc triển khai và vận hành.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887962" y="5985119"/>
            <a:ext cx="2085109" cy="20851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7377"/>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2356018" y="-3290661"/>
            <a:ext cx="9406072" cy="8637895"/>
            <a:chOff x="0" y="0"/>
            <a:chExt cx="885083" cy="812800"/>
          </a:xfrm>
        </p:grpSpPr>
        <p:sp>
          <p:nvSpPr>
            <p:cNvPr id="8" name="Freeform 8"/>
            <p:cNvSpPr/>
            <p:nvPr/>
          </p:nvSpPr>
          <p:spPr>
            <a:xfrm>
              <a:off x="0" y="0"/>
              <a:ext cx="885083" cy="812800"/>
            </a:xfrm>
            <a:custGeom>
              <a:avLst/>
              <a:gdLst/>
              <a:ahLst/>
              <a:cxnLst/>
              <a:rect l="l" t="t" r="r" b="b"/>
              <a:pathLst>
                <a:path w="885083" h="812800">
                  <a:moveTo>
                    <a:pt x="442542" y="0"/>
                  </a:moveTo>
                  <a:cubicBezTo>
                    <a:pt x="198133" y="0"/>
                    <a:pt x="0" y="181951"/>
                    <a:pt x="0" y="406400"/>
                  </a:cubicBezTo>
                  <a:cubicBezTo>
                    <a:pt x="0" y="630849"/>
                    <a:pt x="198133" y="812800"/>
                    <a:pt x="442542" y="812800"/>
                  </a:cubicBezTo>
                  <a:cubicBezTo>
                    <a:pt x="686951" y="812800"/>
                    <a:pt x="885083" y="630849"/>
                    <a:pt x="885083" y="406400"/>
                  </a:cubicBezTo>
                  <a:cubicBezTo>
                    <a:pt x="885083" y="181951"/>
                    <a:pt x="686951" y="0"/>
                    <a:pt x="442542" y="0"/>
                  </a:cubicBezTo>
                  <a:close/>
                </a:path>
              </a:pathLst>
            </a:custGeom>
            <a:solidFill>
              <a:srgbClr val="0D7377"/>
            </a:solidFill>
            <a:ln cap="sq">
              <a:noFill/>
              <a:prstDash val="solid"/>
              <a:miter/>
            </a:ln>
          </p:spPr>
        </p:sp>
        <p:sp>
          <p:nvSpPr>
            <p:cNvPr id="9" name="TextBox 9"/>
            <p:cNvSpPr txBox="1"/>
            <p:nvPr/>
          </p:nvSpPr>
          <p:spPr>
            <a:xfrm>
              <a:off x="82977" y="57150"/>
              <a:ext cx="71913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8229280" y="1706440"/>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06861"/>
            </a:solidFill>
          </p:spPr>
        </p:sp>
      </p:grpSp>
      <p:grpSp>
        <p:nvGrpSpPr>
          <p:cNvPr id="12" name="Group 12"/>
          <p:cNvGrpSpPr/>
          <p:nvPr/>
        </p:nvGrpSpPr>
        <p:grpSpPr>
          <a:xfrm>
            <a:off x="8369657" y="2359225"/>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06861"/>
            </a:solidFill>
          </p:spPr>
        </p:sp>
      </p:grpSp>
      <p:grpSp>
        <p:nvGrpSpPr>
          <p:cNvPr id="14" name="Group 14"/>
          <p:cNvGrpSpPr/>
          <p:nvPr/>
        </p:nvGrpSpPr>
        <p:grpSpPr>
          <a:xfrm>
            <a:off x="8638261" y="1884624"/>
            <a:ext cx="5395574" cy="156728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06861"/>
            </a:solidFill>
          </p:spPr>
        </p:sp>
      </p:grpSp>
      <p:grpSp>
        <p:nvGrpSpPr>
          <p:cNvPr id="16" name="Group 16"/>
          <p:cNvGrpSpPr/>
          <p:nvPr/>
        </p:nvGrpSpPr>
        <p:grpSpPr>
          <a:xfrm>
            <a:off x="11682689" y="3594319"/>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0E8388"/>
            </a:solidFill>
          </p:spPr>
        </p:sp>
      </p:grpSp>
      <p:grpSp>
        <p:nvGrpSpPr>
          <p:cNvPr id="18" name="Group 18"/>
          <p:cNvGrpSpPr/>
          <p:nvPr/>
        </p:nvGrpSpPr>
        <p:grpSpPr>
          <a:xfrm>
            <a:off x="12370135" y="4247104"/>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0E8388"/>
            </a:solidFill>
          </p:spPr>
        </p:sp>
      </p:grpSp>
      <p:grpSp>
        <p:nvGrpSpPr>
          <p:cNvPr id="20" name="Group 20"/>
          <p:cNvGrpSpPr/>
          <p:nvPr/>
        </p:nvGrpSpPr>
        <p:grpSpPr>
          <a:xfrm>
            <a:off x="6946457" y="3772103"/>
            <a:ext cx="5431737"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0E8388"/>
            </a:solidFill>
          </p:spPr>
        </p:sp>
      </p:grpSp>
      <p:grpSp>
        <p:nvGrpSpPr>
          <p:cNvPr id="23" name="Group 23"/>
          <p:cNvGrpSpPr/>
          <p:nvPr/>
        </p:nvGrpSpPr>
        <p:grpSpPr>
          <a:xfrm>
            <a:off x="8077359" y="5823891"/>
            <a:ext cx="1164616" cy="1910409"/>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06861"/>
            </a:solidFill>
          </p:spPr>
        </p:sp>
      </p:grpSp>
      <p:grpSp>
        <p:nvGrpSpPr>
          <p:cNvPr id="25" name="Group 25"/>
          <p:cNvGrpSpPr/>
          <p:nvPr/>
        </p:nvGrpSpPr>
        <p:grpSpPr>
          <a:xfrm>
            <a:off x="8217737" y="6476676"/>
            <a:ext cx="325815" cy="605415"/>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06861"/>
            </a:solidFill>
          </p:spPr>
        </p:sp>
      </p:grpSp>
      <p:grpSp>
        <p:nvGrpSpPr>
          <p:cNvPr id="27" name="Group 27"/>
          <p:cNvGrpSpPr/>
          <p:nvPr/>
        </p:nvGrpSpPr>
        <p:grpSpPr>
          <a:xfrm>
            <a:off x="8369657" y="5970210"/>
            <a:ext cx="5372775" cy="1558887"/>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06861"/>
            </a:solidFill>
          </p:spPr>
        </p:sp>
      </p:grpSp>
      <p:sp>
        <p:nvSpPr>
          <p:cNvPr id="38" name="TextBox 38"/>
          <p:cNvSpPr txBox="1"/>
          <p:nvPr/>
        </p:nvSpPr>
        <p:spPr>
          <a:xfrm>
            <a:off x="1682967" y="1257300"/>
            <a:ext cx="4227882" cy="1571244"/>
          </a:xfrm>
          <a:prstGeom prst="rect">
            <a:avLst/>
          </a:prstGeom>
        </p:spPr>
        <p:txBody>
          <a:bodyPr lIns="0" tIns="0" rIns="0" bIns="0" rtlCol="0" anchor="t">
            <a:spAutoFit/>
          </a:bodyPr>
          <a:lstStyle/>
          <a:p>
            <a:pPr marL="0" lvl="0" indent="0" algn="ctr">
              <a:lnSpc>
                <a:spcPts val="6347"/>
              </a:lnSpc>
              <a:spcBef>
                <a:spcPct val="0"/>
              </a:spcBef>
            </a:pPr>
            <a:r>
              <a:rPr lang="en-US" sz="4599" spc="450" dirty="0">
                <a:solidFill>
                  <a:srgbClr val="FFFFFF"/>
                </a:solidFill>
                <a:latin typeface="Be Vietnam Ultra-Bold"/>
                <a:ea typeface="Be Vietnam Ultra-Bold"/>
                <a:cs typeface="Be Vietnam Ultra-Bold"/>
                <a:sym typeface="Be Vietnam Ultra-Bold"/>
              </a:rPr>
              <a:t>HƯỚNG PHÁT TRIỂN</a:t>
            </a:r>
          </a:p>
        </p:txBody>
      </p:sp>
      <p:sp>
        <p:nvSpPr>
          <p:cNvPr id="39" name="TextBox 39"/>
          <p:cNvSpPr txBox="1"/>
          <p:nvPr/>
        </p:nvSpPr>
        <p:spPr>
          <a:xfrm>
            <a:off x="9260185" y="2369891"/>
            <a:ext cx="3636065" cy="616077"/>
          </a:xfrm>
          <a:prstGeom prst="rect">
            <a:avLst/>
          </a:prstGeom>
        </p:spPr>
        <p:txBody>
          <a:bodyPr lIns="0" tIns="0" rIns="0" bIns="0" rtlCol="0" anchor="t">
            <a:spAutoFit/>
          </a:bodyPr>
          <a:lstStyle/>
          <a:p>
            <a:pPr marL="0" lvl="0" indent="0" algn="l">
              <a:lnSpc>
                <a:spcPts val="2483"/>
              </a:lnSpc>
              <a:spcBef>
                <a:spcPct val="0"/>
              </a:spcBef>
            </a:pPr>
            <a:r>
              <a:rPr lang="en-US" sz="1800" spc="176" dirty="0" err="1">
                <a:solidFill>
                  <a:srgbClr val="FFFFFF"/>
                </a:solidFill>
                <a:latin typeface="Open Sauce"/>
                <a:ea typeface="Open Sauce"/>
                <a:cs typeface="Open Sauce"/>
                <a:sym typeface="Open Sauce"/>
              </a:rPr>
              <a:t>Nâng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cấp</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hệ</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thống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để</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có</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thể</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dùng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đa</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ngôn</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ngữ</a:t>
            </a:r>
            <a:endParaRPr lang="en-US" sz="1800" spc="176" dirty="0">
              <a:solidFill>
                <a:srgbClr val="FFFFFF"/>
              </a:solidFill>
              <a:latin typeface="Open Sauce"/>
              <a:ea typeface="Open Sauce"/>
              <a:cs typeface="Open Sauce"/>
              <a:sym typeface="Open Sauce"/>
            </a:endParaRPr>
          </a:p>
        </p:txBody>
      </p:sp>
      <p:sp>
        <p:nvSpPr>
          <p:cNvPr id="40" name="TextBox 40"/>
          <p:cNvSpPr txBox="1"/>
          <p:nvPr/>
        </p:nvSpPr>
        <p:spPr>
          <a:xfrm>
            <a:off x="7131540" y="2216350"/>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106861"/>
                </a:solidFill>
                <a:latin typeface="Codec Pro ExtraBold"/>
                <a:ea typeface="Codec Pro ExtraBold"/>
                <a:cs typeface="Codec Pro ExtraBold"/>
                <a:sym typeface="Codec Pro ExtraBold"/>
              </a:rPr>
              <a:t>01</a:t>
            </a:r>
          </a:p>
        </p:txBody>
      </p:sp>
      <p:sp>
        <p:nvSpPr>
          <p:cNvPr id="41" name="TextBox 41"/>
          <p:cNvSpPr txBox="1"/>
          <p:nvPr/>
        </p:nvSpPr>
        <p:spPr>
          <a:xfrm>
            <a:off x="12847882" y="4078467"/>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0E8388"/>
                </a:solidFill>
                <a:latin typeface="Codec Pro ExtraBold"/>
                <a:ea typeface="Codec Pro ExtraBold"/>
                <a:cs typeface="Codec Pro ExtraBold"/>
                <a:sym typeface="Codec Pro ExtraBold"/>
              </a:rPr>
              <a:t>02</a:t>
            </a:r>
          </a:p>
        </p:txBody>
      </p:sp>
      <p:sp>
        <p:nvSpPr>
          <p:cNvPr id="42" name="TextBox 42"/>
          <p:cNvSpPr txBox="1"/>
          <p:nvPr/>
        </p:nvSpPr>
        <p:spPr>
          <a:xfrm>
            <a:off x="8217737" y="4031456"/>
            <a:ext cx="3636065" cy="930402"/>
          </a:xfrm>
          <a:prstGeom prst="rect">
            <a:avLst/>
          </a:prstGeom>
        </p:spPr>
        <p:txBody>
          <a:bodyPr lIns="0" tIns="0" rIns="0" bIns="0" rtlCol="0" anchor="t">
            <a:spAutoFit/>
          </a:bodyPr>
          <a:lstStyle/>
          <a:p>
            <a:pPr marL="0" lvl="0" indent="0" algn="l">
              <a:lnSpc>
                <a:spcPts val="2483"/>
              </a:lnSpc>
              <a:spcBef>
                <a:spcPct val="0"/>
              </a:spcBef>
            </a:pPr>
            <a:r>
              <a:rPr lang="en-US" sz="1800" spc="176" dirty="0" err="1">
                <a:solidFill>
                  <a:srgbClr val="FFFFFF"/>
                </a:solidFill>
                <a:latin typeface="Open Sauce"/>
                <a:ea typeface="Open Sauce"/>
                <a:cs typeface="Open Sauce"/>
                <a:sym typeface="Open Sauce"/>
              </a:rPr>
              <a:t>Phát</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triển</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ứng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dụng</a:t>
            </a:r>
            <a:r>
              <a:rPr lang="en-US" sz="1800" spc="176" dirty="0">
                <a:solidFill>
                  <a:srgbClr val="FFFFFF"/>
                </a:solidFill>
                <a:latin typeface="Open Sauce"/>
                <a:ea typeface="Open Sauce"/>
                <a:cs typeface="Open Sauce"/>
                <a:sym typeface="Open Sauce"/>
              </a:rPr>
              <a:t> di </a:t>
            </a:r>
            <a:r>
              <a:rPr lang="en-US" sz="1800" spc="176" dirty="0" err="1">
                <a:solidFill>
                  <a:srgbClr val="FFFFFF"/>
                </a:solidFill>
                <a:latin typeface="Open Sauce"/>
                <a:ea typeface="Open Sauce"/>
                <a:cs typeface="Open Sauce"/>
                <a:sym typeface="Open Sauce"/>
              </a:rPr>
              <a:t>động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để</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tăng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tính</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tiện</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lợi</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cho</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người</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dùng</a:t>
            </a:r>
            <a:endParaRPr lang="en-US" sz="1800" spc="176" dirty="0">
              <a:solidFill>
                <a:srgbClr val="FFFFFF"/>
              </a:solidFill>
              <a:latin typeface="Open Sauce"/>
              <a:ea typeface="Open Sauce"/>
              <a:cs typeface="Open Sauce"/>
              <a:sym typeface="Open Sauce"/>
            </a:endParaRPr>
          </a:p>
        </p:txBody>
      </p:sp>
      <p:sp>
        <p:nvSpPr>
          <p:cNvPr id="43" name="TextBox 43"/>
          <p:cNvSpPr txBox="1"/>
          <p:nvPr/>
        </p:nvSpPr>
        <p:spPr>
          <a:xfrm>
            <a:off x="6979620" y="6333801"/>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106861"/>
                </a:solidFill>
                <a:latin typeface="Codec Pro ExtraBold"/>
                <a:ea typeface="Codec Pro ExtraBold"/>
                <a:cs typeface="Codec Pro ExtraBold"/>
                <a:sym typeface="Codec Pro ExtraBold"/>
              </a:rPr>
              <a:t>03</a:t>
            </a:r>
          </a:p>
        </p:txBody>
      </p:sp>
      <p:sp>
        <p:nvSpPr>
          <p:cNvPr id="46" name="TextBox 46"/>
          <p:cNvSpPr txBox="1"/>
          <p:nvPr/>
        </p:nvSpPr>
        <p:spPr>
          <a:xfrm>
            <a:off x="8936844" y="6317871"/>
            <a:ext cx="3636065" cy="641201"/>
          </a:xfrm>
          <a:prstGeom prst="rect">
            <a:avLst/>
          </a:prstGeom>
        </p:spPr>
        <p:txBody>
          <a:bodyPr lIns="0" tIns="0" rIns="0" bIns="0" rtlCol="0" anchor="t">
            <a:spAutoFit/>
          </a:bodyPr>
          <a:lstStyle/>
          <a:p>
            <a:pPr marL="0" lvl="0" indent="0">
              <a:lnSpc>
                <a:spcPts val="2483"/>
              </a:lnSpc>
              <a:spcBef>
                <a:spcPct val="0"/>
              </a:spcBef>
            </a:pPr>
            <a:r>
              <a:rPr lang="en-US" sz="1800" spc="176" dirty="0" err="1">
                <a:solidFill>
                  <a:srgbClr val="FFFFFF"/>
                </a:solidFill>
                <a:latin typeface="Open Sauce"/>
                <a:ea typeface="Open Sauce"/>
                <a:cs typeface="Open Sauce"/>
                <a:sym typeface="Open Sauce"/>
              </a:rPr>
              <a:t>Hoàn</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thiện</a:t>
            </a:r>
            <a:r>
              <a:rPr lang="en-US" sz="1800" spc="176" dirty="0">
                <a:solidFill>
                  <a:srgbClr val="FFFFFF"/>
                </a:solidFill>
                <a:latin typeface="Open Sauce"/>
                <a:ea typeface="Open Sauce"/>
                <a:cs typeface="Open Sauce"/>
                <a:sym typeface="Open Sauce"/>
              </a:rPr>
              <a:t> </a:t>
            </a:r>
            <a:r>
              <a:rPr lang="en-US" spc="176" dirty="0" err="1" smtClean="0">
                <a:solidFill>
                  <a:srgbClr val="FFFFFF"/>
                </a:solidFill>
                <a:latin typeface="Open Sauce"/>
                <a:ea typeface="Open Sauce"/>
                <a:cs typeface="Open Sauce"/>
                <a:sym typeface="Open Sauce"/>
              </a:rPr>
              <a:t>các</a:t>
            </a:r>
            <a:r>
              <a:rPr lang="en-US" spc="176" dirty="0" smtClean="0">
                <a:solidFill>
                  <a:srgbClr val="FFFFFF"/>
                </a:solidFill>
                <a:latin typeface="Open Sauce"/>
                <a:ea typeface="Open Sauce"/>
                <a:cs typeface="Open Sauce"/>
                <a:sym typeface="Open Sauce"/>
              </a:rPr>
              <a:t> </a:t>
            </a:r>
            <a:r>
              <a:rPr lang="en-US" spc="176" dirty="0" err="1" smtClean="0">
                <a:solidFill>
                  <a:srgbClr val="FFFFFF"/>
                </a:solidFill>
                <a:latin typeface="Open Sauce"/>
                <a:ea typeface="Open Sauce"/>
                <a:cs typeface="Open Sauce"/>
                <a:sym typeface="Open Sauce"/>
              </a:rPr>
              <a:t>chức</a:t>
            </a:r>
            <a:r>
              <a:rPr lang="en-US" spc="176" dirty="0" smtClean="0">
                <a:solidFill>
                  <a:srgbClr val="FFFFFF"/>
                </a:solidFill>
                <a:latin typeface="Open Sauce"/>
                <a:ea typeface="Open Sauce"/>
                <a:cs typeface="Open Sauce"/>
                <a:sym typeface="Open Sauce"/>
              </a:rPr>
              <a:t> </a:t>
            </a:r>
            <a:r>
              <a:rPr lang="en-US" spc="176" dirty="0" err="1" smtClean="0">
                <a:solidFill>
                  <a:srgbClr val="FFFFFF"/>
                </a:solidFill>
                <a:latin typeface="Open Sauce"/>
                <a:ea typeface="Open Sauce"/>
                <a:cs typeface="Open Sauce"/>
                <a:sym typeface="Open Sauce"/>
              </a:rPr>
              <a:t>năng</a:t>
            </a:r>
            <a:r>
              <a:rPr lang="en-US" spc="176" dirty="0" smtClean="0">
                <a:solidFill>
                  <a:srgbClr val="FFFFFF"/>
                </a:solidFill>
                <a:latin typeface="Open Sauce"/>
                <a:ea typeface="Open Sauce"/>
                <a:cs typeface="Open Sauce"/>
                <a:sym typeface="Open Sauce"/>
              </a:rPr>
              <a:t> </a:t>
            </a:r>
            <a:r>
              <a:rPr lang="en-US" spc="176" dirty="0" err="1" smtClean="0">
                <a:solidFill>
                  <a:srgbClr val="FFFFFF"/>
                </a:solidFill>
                <a:latin typeface="Open Sauce"/>
                <a:ea typeface="Open Sauce"/>
                <a:cs typeface="Open Sauce"/>
                <a:sym typeface="Open Sauce"/>
              </a:rPr>
              <a:t>đang</a:t>
            </a:r>
            <a:r>
              <a:rPr lang="en-US" spc="176" dirty="0" smtClean="0">
                <a:solidFill>
                  <a:srgbClr val="FFFFFF"/>
                </a:solidFill>
                <a:latin typeface="Open Sauce"/>
                <a:ea typeface="Open Sauce"/>
                <a:cs typeface="Open Sauce"/>
                <a:sym typeface="Open Sauce"/>
              </a:rPr>
              <a:t> </a:t>
            </a:r>
            <a:r>
              <a:rPr lang="en-US" spc="176" dirty="0" err="1" smtClean="0">
                <a:solidFill>
                  <a:srgbClr val="FFFFFF"/>
                </a:solidFill>
                <a:latin typeface="Open Sauce"/>
                <a:ea typeface="Open Sauce"/>
                <a:cs typeface="Open Sauce"/>
                <a:sym typeface="Open Sauce"/>
              </a:rPr>
              <a:t>phát</a:t>
            </a:r>
            <a:r>
              <a:rPr lang="en-US" spc="176" dirty="0" smtClean="0">
                <a:solidFill>
                  <a:srgbClr val="FFFFFF"/>
                </a:solidFill>
                <a:latin typeface="Open Sauce"/>
                <a:ea typeface="Open Sauce"/>
                <a:cs typeface="Open Sauce"/>
                <a:sym typeface="Open Sauce"/>
              </a:rPr>
              <a:t> </a:t>
            </a:r>
            <a:r>
              <a:rPr lang="en-US" spc="176" dirty="0" err="1" smtClean="0">
                <a:solidFill>
                  <a:srgbClr val="FFFFFF"/>
                </a:solidFill>
                <a:latin typeface="Open Sauce"/>
                <a:ea typeface="Open Sauce"/>
                <a:cs typeface="Open Sauce"/>
                <a:sym typeface="Open Sauce"/>
              </a:rPr>
              <a:t>triển</a:t>
            </a:r>
            <a:r>
              <a:rPr lang="en-US" sz="1800" spc="176" dirty="0" smtClean="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năng</a:t>
            </a:r>
            <a:r>
              <a:rPr lang="en-US" sz="1800" spc="176" dirty="0">
                <a:solidFill>
                  <a:srgbClr val="FFFFFF"/>
                </a:solidFill>
                <a:latin typeface="Open Sauce"/>
                <a:ea typeface="Open Sauce"/>
                <a:cs typeface="Open Sauce"/>
                <a:sym typeface="Open Sauce"/>
              </a:rPr>
              <a:t> </a:t>
            </a:r>
            <a:r>
              <a:rPr lang="en-US" sz="1800" spc="176" dirty="0" err="1">
                <a:solidFill>
                  <a:srgbClr val="FFFFFF"/>
                </a:solidFill>
                <a:latin typeface="Open Sauce"/>
                <a:ea typeface="Open Sauce"/>
                <a:cs typeface="Open Sauce"/>
                <a:sym typeface="Open Sauce"/>
              </a:rPr>
              <a:t>đăng</a:t>
            </a:r>
            <a:r>
              <a:rPr lang="en-US" sz="1800" spc="176" dirty="0">
                <a:solidFill>
                  <a:srgbClr val="FFFFFF"/>
                </a:solidFill>
                <a:latin typeface="Open Sauce"/>
                <a:ea typeface="Open Sauce"/>
                <a:cs typeface="Open Sauce"/>
                <a:sym typeface="Open Sauce"/>
              </a:rPr>
              <a:t> </a:t>
            </a:r>
            <a:endParaRPr lang="en-US" sz="1800" spc="176" dirty="0" smtClean="0">
              <a:solidFill>
                <a:srgbClr val="FFFFFF"/>
              </a:solidFill>
              <a:latin typeface="Open Sauce"/>
              <a:ea typeface="Open Sauce"/>
              <a:cs typeface="Open Sauce"/>
              <a:sym typeface="Open Sau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3950" y="1832029"/>
            <a:ext cx="7706695" cy="6622941"/>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930225" y="1455924"/>
            <a:ext cx="0" cy="7329478"/>
          </a:xfrm>
          <a:prstGeom prst="line">
            <a:avLst/>
          </a:prstGeom>
          <a:ln w="85725" cap="flat">
            <a:solidFill>
              <a:srgbClr val="0D7377"/>
            </a:solidFill>
            <a:prstDash val="solid"/>
            <a:headEnd type="none" w="sm" len="sm"/>
            <a:tailEnd type="none" w="sm" len="sm"/>
          </a:ln>
        </p:spPr>
      </p:sp>
      <p:grpSp>
        <p:nvGrpSpPr>
          <p:cNvPr id="6" name="Group 6"/>
          <p:cNvGrpSpPr/>
          <p:nvPr/>
        </p:nvGrpSpPr>
        <p:grpSpPr>
          <a:xfrm>
            <a:off x="9727271" y="2018015"/>
            <a:ext cx="405907" cy="348826"/>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8" name="TextBox 8"/>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727271" y="3431332"/>
            <a:ext cx="405907" cy="348826"/>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69393"/>
            </a:solidFill>
          </p:spPr>
        </p:sp>
        <p:sp>
          <p:nvSpPr>
            <p:cNvPr id="11" name="TextBox 11"/>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727271" y="4844649"/>
            <a:ext cx="405907" cy="348826"/>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14" name="TextBox 14"/>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382465" y="1609068"/>
            <a:ext cx="5013796" cy="1166720"/>
            <a:chOff x="0" y="0"/>
            <a:chExt cx="3001693" cy="698500"/>
          </a:xfrm>
        </p:grpSpPr>
        <p:sp>
          <p:nvSpPr>
            <p:cNvPr id="16" name="Freeform 16"/>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0D7377"/>
            </a:solidFill>
          </p:spPr>
        </p:sp>
        <p:sp>
          <p:nvSpPr>
            <p:cNvPr id="17" name="TextBox 17"/>
            <p:cNvSpPr txBox="1"/>
            <p:nvPr/>
          </p:nvSpPr>
          <p:spPr>
            <a:xfrm>
              <a:off x="114300" y="-28575"/>
              <a:ext cx="2773093" cy="72707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382465" y="3022385"/>
            <a:ext cx="5013796" cy="1166720"/>
            <a:chOff x="0" y="0"/>
            <a:chExt cx="3001693" cy="698500"/>
          </a:xfrm>
        </p:grpSpPr>
        <p:sp>
          <p:nvSpPr>
            <p:cNvPr id="19" name="Freeform 19"/>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969393"/>
            </a:solidFill>
          </p:spPr>
        </p:sp>
        <p:sp>
          <p:nvSpPr>
            <p:cNvPr id="20" name="TextBox 20"/>
            <p:cNvSpPr txBox="1"/>
            <p:nvPr/>
          </p:nvSpPr>
          <p:spPr>
            <a:xfrm>
              <a:off x="114300" y="-28575"/>
              <a:ext cx="2773093" cy="72707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82465" y="4435702"/>
            <a:ext cx="5013796" cy="1166720"/>
            <a:chOff x="0" y="0"/>
            <a:chExt cx="3001693" cy="698500"/>
          </a:xfrm>
        </p:grpSpPr>
        <p:sp>
          <p:nvSpPr>
            <p:cNvPr id="22" name="Freeform 22"/>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0D7377"/>
            </a:solidFill>
          </p:spPr>
        </p:sp>
        <p:sp>
          <p:nvSpPr>
            <p:cNvPr id="23" name="TextBox 23"/>
            <p:cNvSpPr txBox="1"/>
            <p:nvPr/>
          </p:nvSpPr>
          <p:spPr>
            <a:xfrm>
              <a:off x="114300" y="-28575"/>
              <a:ext cx="2773093" cy="72707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612126" y="1806434"/>
            <a:ext cx="898314" cy="771989"/>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26" name="TextBox 26"/>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612126" y="3219751"/>
            <a:ext cx="898314" cy="771989"/>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29" name="TextBox 29"/>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0612126" y="4633068"/>
            <a:ext cx="898314" cy="771989"/>
            <a:chOff x="0" y="0"/>
            <a:chExt cx="812800" cy="698500"/>
          </a:xfrm>
        </p:grpSpPr>
        <p:sp>
          <p:nvSpPr>
            <p:cNvPr id="31" name="Freeform 3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32" name="TextBox 32"/>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337928" y="2387829"/>
            <a:ext cx="6534491" cy="5511342"/>
            <a:chOff x="0" y="0"/>
            <a:chExt cx="1721018" cy="1451547"/>
          </a:xfrm>
        </p:grpSpPr>
        <p:sp>
          <p:nvSpPr>
            <p:cNvPr id="34" name="Freeform 34"/>
            <p:cNvSpPr/>
            <p:nvPr/>
          </p:nvSpPr>
          <p:spPr>
            <a:xfrm>
              <a:off x="0" y="0"/>
              <a:ext cx="1721018" cy="1451547"/>
            </a:xfrm>
            <a:custGeom>
              <a:avLst/>
              <a:gdLst/>
              <a:ahLst/>
              <a:cxnLst/>
              <a:rect l="l" t="t" r="r" b="b"/>
              <a:pathLst>
                <a:path w="1721018" h="1451547">
                  <a:moveTo>
                    <a:pt x="0" y="0"/>
                  </a:moveTo>
                  <a:lnTo>
                    <a:pt x="1721018" y="0"/>
                  </a:lnTo>
                  <a:lnTo>
                    <a:pt x="1721018" y="1451547"/>
                  </a:lnTo>
                  <a:lnTo>
                    <a:pt x="0" y="1451547"/>
                  </a:lnTo>
                  <a:close/>
                </a:path>
              </a:pathLst>
            </a:custGeom>
            <a:solidFill>
              <a:srgbClr val="0D7377"/>
            </a:solidFill>
          </p:spPr>
        </p:sp>
        <p:sp>
          <p:nvSpPr>
            <p:cNvPr id="35" name="TextBox 35"/>
            <p:cNvSpPr txBox="1"/>
            <p:nvPr/>
          </p:nvSpPr>
          <p:spPr>
            <a:xfrm>
              <a:off x="0" y="-38100"/>
              <a:ext cx="1721018"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1038153" y="0"/>
            <a:ext cx="4393457" cy="839228"/>
            <a:chOff x="0" y="0"/>
            <a:chExt cx="1157124" cy="221031"/>
          </a:xfrm>
        </p:grpSpPr>
        <p:sp>
          <p:nvSpPr>
            <p:cNvPr id="37" name="Freeform 37"/>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38" name="TextBox 38"/>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11727014" y="9447772"/>
            <a:ext cx="4393457" cy="839228"/>
            <a:chOff x="0" y="0"/>
            <a:chExt cx="1157124" cy="221031"/>
          </a:xfrm>
        </p:grpSpPr>
        <p:sp>
          <p:nvSpPr>
            <p:cNvPr id="40" name="Freeform 40"/>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41" name="TextBox 41"/>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2479025" y="-189472"/>
            <a:ext cx="2664422" cy="1218172"/>
            <a:chOff x="0" y="0"/>
            <a:chExt cx="483446" cy="221031"/>
          </a:xfrm>
        </p:grpSpPr>
        <p:sp>
          <p:nvSpPr>
            <p:cNvPr id="43" name="Freeform 43"/>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44" name="TextBox 44"/>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15244191" y="9258300"/>
            <a:ext cx="2664422" cy="1218172"/>
            <a:chOff x="0" y="0"/>
            <a:chExt cx="483446" cy="221031"/>
          </a:xfrm>
        </p:grpSpPr>
        <p:sp>
          <p:nvSpPr>
            <p:cNvPr id="46" name="Freeform 4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47" name="TextBox 47"/>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4089434" y="-189472"/>
            <a:ext cx="2664422" cy="1218172"/>
            <a:chOff x="0" y="0"/>
            <a:chExt cx="483446" cy="221031"/>
          </a:xfrm>
        </p:grpSpPr>
        <p:sp>
          <p:nvSpPr>
            <p:cNvPr id="49" name="Freeform 49"/>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50" name="TextBox 50"/>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16854601" y="9258300"/>
            <a:ext cx="2664422" cy="1218172"/>
            <a:chOff x="0" y="0"/>
            <a:chExt cx="483446" cy="221031"/>
          </a:xfrm>
        </p:grpSpPr>
        <p:sp>
          <p:nvSpPr>
            <p:cNvPr id="52" name="Freeform 5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53" name="TextBox 53"/>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1622671" y="2220949"/>
            <a:ext cx="6709253" cy="5845101"/>
            <a:chOff x="0" y="0"/>
            <a:chExt cx="6350000" cy="5532120"/>
          </a:xfrm>
        </p:grpSpPr>
        <p:sp>
          <p:nvSpPr>
            <p:cNvPr id="55" name="Freeform 55"/>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id="56" name="AutoShape 56"/>
          <p:cNvSpPr/>
          <p:nvPr/>
        </p:nvSpPr>
        <p:spPr>
          <a:xfrm rot="-7193308">
            <a:off x="-497852" y="6516002"/>
            <a:ext cx="3317663" cy="0"/>
          </a:xfrm>
          <a:prstGeom prst="line">
            <a:avLst/>
          </a:prstGeom>
          <a:ln w="85725" cap="flat">
            <a:solidFill>
              <a:srgbClr val="FFFFFF"/>
            </a:solidFill>
            <a:prstDash val="solid"/>
            <a:headEnd type="none" w="sm" len="sm"/>
            <a:tailEnd type="none" w="sm" len="sm"/>
          </a:ln>
        </p:spPr>
      </p:sp>
      <p:sp>
        <p:nvSpPr>
          <p:cNvPr id="57" name="AutoShape 57"/>
          <p:cNvSpPr/>
          <p:nvPr/>
        </p:nvSpPr>
        <p:spPr>
          <a:xfrm rot="-3598859">
            <a:off x="-501078" y="3680979"/>
            <a:ext cx="3317663" cy="0"/>
          </a:xfrm>
          <a:prstGeom prst="line">
            <a:avLst/>
          </a:prstGeom>
          <a:ln w="85725" cap="flat">
            <a:solidFill>
              <a:srgbClr val="FFFFFF"/>
            </a:solidFill>
            <a:prstDash val="solid"/>
            <a:headEnd type="none" w="sm" len="sm"/>
            <a:tailEnd type="none" w="sm" len="sm"/>
          </a:ln>
        </p:spPr>
      </p:sp>
      <p:sp>
        <p:nvSpPr>
          <p:cNvPr id="58" name="Freeform 58"/>
          <p:cNvSpPr/>
          <p:nvPr/>
        </p:nvSpPr>
        <p:spPr>
          <a:xfrm>
            <a:off x="10858330" y="1950096"/>
            <a:ext cx="405907" cy="484665"/>
          </a:xfrm>
          <a:custGeom>
            <a:avLst/>
            <a:gdLst/>
            <a:ahLst/>
            <a:cxnLst/>
            <a:rect l="l" t="t" r="r" b="b"/>
            <a:pathLst>
              <a:path w="405907" h="484665">
                <a:moveTo>
                  <a:pt x="0" y="0"/>
                </a:moveTo>
                <a:lnTo>
                  <a:pt x="405907" y="0"/>
                </a:lnTo>
                <a:lnTo>
                  <a:pt x="405907" y="484665"/>
                </a:lnTo>
                <a:lnTo>
                  <a:pt x="0" y="4846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9" name="TextBox 59"/>
          <p:cNvSpPr txBox="1"/>
          <p:nvPr/>
        </p:nvSpPr>
        <p:spPr>
          <a:xfrm>
            <a:off x="2541498" y="3566818"/>
            <a:ext cx="4871599" cy="2752089"/>
          </a:xfrm>
          <a:prstGeom prst="rect">
            <a:avLst/>
          </a:prstGeom>
        </p:spPr>
        <p:txBody>
          <a:bodyPr lIns="0" tIns="0" rIns="0" bIns="0" rtlCol="0" anchor="t">
            <a:spAutoFit/>
          </a:bodyPr>
          <a:lstStyle/>
          <a:p>
            <a:pPr algn="ctr">
              <a:lnSpc>
                <a:spcPts val="11060"/>
              </a:lnSpc>
            </a:pPr>
            <a:r>
              <a:rPr lang="en-US" sz="7900">
                <a:solidFill>
                  <a:srgbClr val="FFFFFF"/>
                </a:solidFill>
                <a:latin typeface="Be Vietnam Ultra-Bold"/>
                <a:ea typeface="Be Vietnam Ultra-Bold"/>
                <a:cs typeface="Be Vietnam Ultra-Bold"/>
                <a:sym typeface="Be Vietnam Ultra-Bold"/>
              </a:rPr>
              <a:t>NỘI DUNG BÁO CÁO</a:t>
            </a:r>
          </a:p>
        </p:txBody>
      </p:sp>
      <p:sp>
        <p:nvSpPr>
          <p:cNvPr id="60" name="TextBox 60"/>
          <p:cNvSpPr txBox="1"/>
          <p:nvPr/>
        </p:nvSpPr>
        <p:spPr>
          <a:xfrm>
            <a:off x="11581599" y="1705072"/>
            <a:ext cx="1841746" cy="354917"/>
          </a:xfrm>
          <a:prstGeom prst="rect">
            <a:avLst/>
          </a:prstGeom>
        </p:spPr>
        <p:txBody>
          <a:bodyPr lIns="0" tIns="0" rIns="0" bIns="0" rtlCol="0" anchor="t">
            <a:spAutoFit/>
          </a:bodyPr>
          <a:lstStyle/>
          <a:p>
            <a:pPr algn="l">
              <a:lnSpc>
                <a:spcPts val="2927"/>
              </a:lnSpc>
              <a:spcBef>
                <a:spcPct val="0"/>
              </a:spcBef>
            </a:pPr>
            <a:r>
              <a:rPr lang="en-US" sz="2091">
                <a:solidFill>
                  <a:srgbClr val="FFFFFF"/>
                </a:solidFill>
                <a:latin typeface="Be Vietnam Ultra-Bold"/>
                <a:ea typeface="Be Vietnam Ultra-Bold"/>
                <a:cs typeface="Be Vietnam Ultra-Bold"/>
                <a:sym typeface="Be Vietnam Ultra-Bold"/>
              </a:rPr>
              <a:t>PHẦN 1</a:t>
            </a:r>
          </a:p>
        </p:txBody>
      </p:sp>
      <p:sp>
        <p:nvSpPr>
          <p:cNvPr id="61" name="TextBox 61"/>
          <p:cNvSpPr txBox="1"/>
          <p:nvPr/>
        </p:nvSpPr>
        <p:spPr>
          <a:xfrm>
            <a:off x="11581599" y="3118389"/>
            <a:ext cx="1841746" cy="354917"/>
          </a:xfrm>
          <a:prstGeom prst="rect">
            <a:avLst/>
          </a:prstGeom>
        </p:spPr>
        <p:txBody>
          <a:bodyPr lIns="0" tIns="0" rIns="0" bIns="0" rtlCol="0" anchor="t">
            <a:spAutoFit/>
          </a:bodyPr>
          <a:lstStyle/>
          <a:p>
            <a:pPr algn="l">
              <a:lnSpc>
                <a:spcPts val="2927"/>
              </a:lnSpc>
              <a:spcBef>
                <a:spcPct val="0"/>
              </a:spcBef>
            </a:pPr>
            <a:r>
              <a:rPr lang="en-US" sz="2091">
                <a:solidFill>
                  <a:srgbClr val="FFFFFF"/>
                </a:solidFill>
                <a:latin typeface="Be Vietnam Ultra-Bold"/>
                <a:ea typeface="Be Vietnam Ultra-Bold"/>
                <a:cs typeface="Be Vietnam Ultra-Bold"/>
                <a:sym typeface="Be Vietnam Ultra-Bold"/>
              </a:rPr>
              <a:t>PHẦN 2</a:t>
            </a:r>
          </a:p>
        </p:txBody>
      </p:sp>
      <p:sp>
        <p:nvSpPr>
          <p:cNvPr id="62" name="TextBox 62"/>
          <p:cNvSpPr txBox="1"/>
          <p:nvPr/>
        </p:nvSpPr>
        <p:spPr>
          <a:xfrm>
            <a:off x="11581599" y="4531706"/>
            <a:ext cx="1841746" cy="354917"/>
          </a:xfrm>
          <a:prstGeom prst="rect">
            <a:avLst/>
          </a:prstGeom>
        </p:spPr>
        <p:txBody>
          <a:bodyPr lIns="0" tIns="0" rIns="0" bIns="0" rtlCol="0" anchor="t">
            <a:spAutoFit/>
          </a:bodyPr>
          <a:lstStyle/>
          <a:p>
            <a:pPr algn="l">
              <a:lnSpc>
                <a:spcPts val="2927"/>
              </a:lnSpc>
              <a:spcBef>
                <a:spcPct val="0"/>
              </a:spcBef>
            </a:pPr>
            <a:r>
              <a:rPr lang="en-US" sz="2091">
                <a:solidFill>
                  <a:srgbClr val="FFFFFF"/>
                </a:solidFill>
                <a:latin typeface="Be Vietnam Ultra-Bold"/>
                <a:ea typeface="Be Vietnam Ultra-Bold"/>
                <a:cs typeface="Be Vietnam Ultra-Bold"/>
                <a:sym typeface="Be Vietnam Ultra-Bold"/>
              </a:rPr>
              <a:t>PHẦN 3</a:t>
            </a:r>
          </a:p>
        </p:txBody>
      </p:sp>
      <p:sp>
        <p:nvSpPr>
          <p:cNvPr id="63" name="TextBox 63"/>
          <p:cNvSpPr txBox="1"/>
          <p:nvPr/>
        </p:nvSpPr>
        <p:spPr>
          <a:xfrm>
            <a:off x="11581599" y="2138342"/>
            <a:ext cx="3512394" cy="254347"/>
          </a:xfrm>
          <a:prstGeom prst="rect">
            <a:avLst/>
          </a:prstGeom>
        </p:spPr>
        <p:txBody>
          <a:bodyPr lIns="0" tIns="0" rIns="0" bIns="0" rtlCol="0" anchor="t">
            <a:spAutoFit/>
          </a:bodyPr>
          <a:lstStyle/>
          <a:p>
            <a:pPr algn="l">
              <a:lnSpc>
                <a:spcPts val="2004"/>
              </a:lnSpc>
            </a:pPr>
            <a:r>
              <a:rPr lang="en-US" sz="1643" spc="65">
                <a:solidFill>
                  <a:srgbClr val="FFFFFF"/>
                </a:solidFill>
                <a:latin typeface="Be Vietnam Ultra-Bold"/>
                <a:ea typeface="Be Vietnam Ultra-Bold"/>
                <a:cs typeface="Be Vietnam Ultra-Bold"/>
                <a:sym typeface="Be Vietnam Ultra-Bold"/>
              </a:rPr>
              <a:t>MỤC TIÊU VÀ BÀI TOÁN</a:t>
            </a:r>
          </a:p>
        </p:txBody>
      </p:sp>
      <p:sp>
        <p:nvSpPr>
          <p:cNvPr id="64" name="TextBox 64"/>
          <p:cNvSpPr txBox="1"/>
          <p:nvPr/>
        </p:nvSpPr>
        <p:spPr>
          <a:xfrm>
            <a:off x="11581599" y="3551659"/>
            <a:ext cx="3512394" cy="254347"/>
          </a:xfrm>
          <a:prstGeom prst="rect">
            <a:avLst/>
          </a:prstGeom>
        </p:spPr>
        <p:txBody>
          <a:bodyPr lIns="0" tIns="0" rIns="0" bIns="0" rtlCol="0" anchor="t">
            <a:spAutoFit/>
          </a:bodyPr>
          <a:lstStyle/>
          <a:p>
            <a:pPr algn="l">
              <a:lnSpc>
                <a:spcPts val="2004"/>
              </a:lnSpc>
            </a:pPr>
            <a:r>
              <a:rPr lang="en-US" sz="1643" spc="65" dirty="0">
                <a:solidFill>
                  <a:srgbClr val="FFFFFF"/>
                </a:solidFill>
                <a:latin typeface="Be Vietnam Ultra-Bold"/>
                <a:ea typeface="Be Vietnam Ultra-Bold"/>
                <a:cs typeface="Be Vietnam Ultra-Bold"/>
                <a:sym typeface="Be Vietnam Ultra-Bold"/>
              </a:rPr>
              <a:t>PHƯƠNG PHÁP VÀ CÔNG CỤ</a:t>
            </a:r>
          </a:p>
        </p:txBody>
      </p:sp>
      <p:sp>
        <p:nvSpPr>
          <p:cNvPr id="65" name="TextBox 65"/>
          <p:cNvSpPr txBox="1"/>
          <p:nvPr/>
        </p:nvSpPr>
        <p:spPr>
          <a:xfrm>
            <a:off x="11581599" y="4964976"/>
            <a:ext cx="3512394" cy="254347"/>
          </a:xfrm>
          <a:prstGeom prst="rect">
            <a:avLst/>
          </a:prstGeom>
        </p:spPr>
        <p:txBody>
          <a:bodyPr lIns="0" tIns="0" rIns="0" bIns="0" rtlCol="0" anchor="t">
            <a:spAutoFit/>
          </a:bodyPr>
          <a:lstStyle/>
          <a:p>
            <a:pPr algn="l">
              <a:lnSpc>
                <a:spcPts val="2004"/>
              </a:lnSpc>
            </a:pPr>
            <a:r>
              <a:rPr lang="en-US" sz="1643" spc="65">
                <a:solidFill>
                  <a:srgbClr val="FFFFFF"/>
                </a:solidFill>
                <a:latin typeface="Be Vietnam Ultra-Bold"/>
                <a:ea typeface="Be Vietnam Ultra-Bold"/>
                <a:cs typeface="Be Vietnam Ultra-Bold"/>
                <a:sym typeface="Be Vietnam Ultra-Bold"/>
              </a:rPr>
              <a:t>PHÂN TÍCH VÀ THIẾT KẾ</a:t>
            </a:r>
          </a:p>
        </p:txBody>
      </p:sp>
      <p:grpSp>
        <p:nvGrpSpPr>
          <p:cNvPr id="66" name="Group 66"/>
          <p:cNvGrpSpPr/>
          <p:nvPr/>
        </p:nvGrpSpPr>
        <p:grpSpPr>
          <a:xfrm>
            <a:off x="10398059" y="5851418"/>
            <a:ext cx="5013796" cy="1166720"/>
            <a:chOff x="0" y="0"/>
            <a:chExt cx="3001693" cy="698500"/>
          </a:xfrm>
        </p:grpSpPr>
        <p:sp>
          <p:nvSpPr>
            <p:cNvPr id="67" name="Freeform 67"/>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969393"/>
            </a:solidFill>
          </p:spPr>
        </p:sp>
        <p:sp>
          <p:nvSpPr>
            <p:cNvPr id="68" name="TextBox 68"/>
            <p:cNvSpPr txBox="1"/>
            <p:nvPr/>
          </p:nvSpPr>
          <p:spPr>
            <a:xfrm>
              <a:off x="114300" y="-28575"/>
              <a:ext cx="2773093" cy="727075"/>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0627721" y="6048783"/>
            <a:ext cx="898314" cy="771989"/>
            <a:chOff x="0" y="0"/>
            <a:chExt cx="812800" cy="698500"/>
          </a:xfrm>
        </p:grpSpPr>
        <p:sp>
          <p:nvSpPr>
            <p:cNvPr id="70" name="Freeform 7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71" name="TextBox 71"/>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sp>
        <p:nvSpPr>
          <p:cNvPr id="72" name="TextBox 72"/>
          <p:cNvSpPr txBox="1"/>
          <p:nvPr/>
        </p:nvSpPr>
        <p:spPr>
          <a:xfrm>
            <a:off x="11597194" y="5947422"/>
            <a:ext cx="1841746" cy="354917"/>
          </a:xfrm>
          <a:prstGeom prst="rect">
            <a:avLst/>
          </a:prstGeom>
        </p:spPr>
        <p:txBody>
          <a:bodyPr lIns="0" tIns="0" rIns="0" bIns="0" rtlCol="0" anchor="t">
            <a:spAutoFit/>
          </a:bodyPr>
          <a:lstStyle/>
          <a:p>
            <a:pPr algn="l">
              <a:lnSpc>
                <a:spcPts val="2927"/>
              </a:lnSpc>
              <a:spcBef>
                <a:spcPct val="0"/>
              </a:spcBef>
            </a:pPr>
            <a:r>
              <a:rPr lang="en-US" sz="2091">
                <a:solidFill>
                  <a:srgbClr val="FFFFFF"/>
                </a:solidFill>
                <a:latin typeface="Be Vietnam Ultra-Bold"/>
                <a:ea typeface="Be Vietnam Ultra-Bold"/>
                <a:cs typeface="Be Vietnam Ultra-Bold"/>
                <a:sym typeface="Be Vietnam Ultra-Bold"/>
              </a:rPr>
              <a:t>PHẦN 4</a:t>
            </a:r>
          </a:p>
        </p:txBody>
      </p:sp>
      <p:sp>
        <p:nvSpPr>
          <p:cNvPr id="73" name="TextBox 73"/>
          <p:cNvSpPr txBox="1"/>
          <p:nvPr/>
        </p:nvSpPr>
        <p:spPr>
          <a:xfrm>
            <a:off x="11597194" y="6380692"/>
            <a:ext cx="3512394" cy="254347"/>
          </a:xfrm>
          <a:prstGeom prst="rect">
            <a:avLst/>
          </a:prstGeom>
        </p:spPr>
        <p:txBody>
          <a:bodyPr lIns="0" tIns="0" rIns="0" bIns="0" rtlCol="0" anchor="t">
            <a:spAutoFit/>
          </a:bodyPr>
          <a:lstStyle/>
          <a:p>
            <a:pPr algn="l">
              <a:lnSpc>
                <a:spcPts val="2004"/>
              </a:lnSpc>
            </a:pPr>
            <a:r>
              <a:rPr lang="en-US" sz="1643" spc="65">
                <a:solidFill>
                  <a:srgbClr val="FFFFFF"/>
                </a:solidFill>
                <a:latin typeface="Be Vietnam Ultra-Bold"/>
                <a:ea typeface="Be Vietnam Ultra-Bold"/>
                <a:cs typeface="Be Vietnam Ultra-Bold"/>
                <a:sym typeface="Be Vietnam Ultra-Bold"/>
              </a:rPr>
              <a:t>KẾT QUẢ</a:t>
            </a:r>
          </a:p>
        </p:txBody>
      </p:sp>
      <p:grpSp>
        <p:nvGrpSpPr>
          <p:cNvPr id="74" name="Group 74"/>
          <p:cNvGrpSpPr/>
          <p:nvPr/>
        </p:nvGrpSpPr>
        <p:grpSpPr>
          <a:xfrm>
            <a:off x="9727271" y="6238601"/>
            <a:ext cx="405907" cy="348826"/>
            <a:chOff x="0" y="0"/>
            <a:chExt cx="812800" cy="698500"/>
          </a:xfrm>
        </p:grpSpPr>
        <p:sp>
          <p:nvSpPr>
            <p:cNvPr id="75" name="Freeform 7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969393"/>
            </a:solidFill>
          </p:spPr>
        </p:sp>
        <p:sp>
          <p:nvSpPr>
            <p:cNvPr id="76" name="TextBox 76"/>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grpSp>
        <p:nvGrpSpPr>
          <p:cNvPr id="77" name="Group 77"/>
          <p:cNvGrpSpPr/>
          <p:nvPr/>
        </p:nvGrpSpPr>
        <p:grpSpPr>
          <a:xfrm>
            <a:off x="10382465" y="7262010"/>
            <a:ext cx="5013796" cy="1166720"/>
            <a:chOff x="0" y="0"/>
            <a:chExt cx="3001693" cy="698500"/>
          </a:xfrm>
        </p:grpSpPr>
        <p:sp>
          <p:nvSpPr>
            <p:cNvPr id="78" name="Freeform 78"/>
            <p:cNvSpPr/>
            <p:nvPr/>
          </p:nvSpPr>
          <p:spPr>
            <a:xfrm>
              <a:off x="0" y="0"/>
              <a:ext cx="3001693" cy="698500"/>
            </a:xfrm>
            <a:custGeom>
              <a:avLst/>
              <a:gdLst/>
              <a:ahLst/>
              <a:cxnLst/>
              <a:rect l="l" t="t" r="r" b="b"/>
              <a:pathLst>
                <a:path w="3001693" h="698500">
                  <a:moveTo>
                    <a:pt x="3001693" y="349250"/>
                  </a:moveTo>
                  <a:lnTo>
                    <a:pt x="2798493" y="698500"/>
                  </a:lnTo>
                  <a:lnTo>
                    <a:pt x="203200" y="698500"/>
                  </a:lnTo>
                  <a:lnTo>
                    <a:pt x="0" y="349250"/>
                  </a:lnTo>
                  <a:lnTo>
                    <a:pt x="203200" y="0"/>
                  </a:lnTo>
                  <a:lnTo>
                    <a:pt x="2798493" y="0"/>
                  </a:lnTo>
                  <a:lnTo>
                    <a:pt x="3001693" y="349250"/>
                  </a:lnTo>
                  <a:close/>
                </a:path>
              </a:pathLst>
            </a:custGeom>
            <a:solidFill>
              <a:srgbClr val="0D7377"/>
            </a:solidFill>
          </p:spPr>
        </p:sp>
        <p:sp>
          <p:nvSpPr>
            <p:cNvPr id="79" name="TextBox 79"/>
            <p:cNvSpPr txBox="1"/>
            <p:nvPr/>
          </p:nvSpPr>
          <p:spPr>
            <a:xfrm>
              <a:off x="114300" y="-28575"/>
              <a:ext cx="2773093" cy="727075"/>
            </a:xfrm>
            <a:prstGeom prst="rect">
              <a:avLst/>
            </a:prstGeom>
          </p:spPr>
          <p:txBody>
            <a:bodyPr lIns="50800" tIns="50800" rIns="50800" bIns="50800" rtlCol="0" anchor="ctr"/>
            <a:lstStyle/>
            <a:p>
              <a:pPr algn="ctr">
                <a:lnSpc>
                  <a:spcPts val="2659"/>
                </a:lnSpc>
              </a:pPr>
              <a:endParaRPr/>
            </a:p>
          </p:txBody>
        </p:sp>
      </p:grpSp>
      <p:grpSp>
        <p:nvGrpSpPr>
          <p:cNvPr id="80" name="Group 80"/>
          <p:cNvGrpSpPr/>
          <p:nvPr/>
        </p:nvGrpSpPr>
        <p:grpSpPr>
          <a:xfrm>
            <a:off x="10612126" y="7459376"/>
            <a:ext cx="898314" cy="771989"/>
            <a:chOff x="0" y="0"/>
            <a:chExt cx="812800" cy="698500"/>
          </a:xfrm>
        </p:grpSpPr>
        <p:sp>
          <p:nvSpPr>
            <p:cNvPr id="81" name="Freeform 8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82" name="TextBox 82"/>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sp>
        <p:nvSpPr>
          <p:cNvPr id="83" name="TextBox 83"/>
          <p:cNvSpPr txBox="1"/>
          <p:nvPr/>
        </p:nvSpPr>
        <p:spPr>
          <a:xfrm>
            <a:off x="11581599" y="7358015"/>
            <a:ext cx="1841746" cy="354917"/>
          </a:xfrm>
          <a:prstGeom prst="rect">
            <a:avLst/>
          </a:prstGeom>
        </p:spPr>
        <p:txBody>
          <a:bodyPr lIns="0" tIns="0" rIns="0" bIns="0" rtlCol="0" anchor="t">
            <a:spAutoFit/>
          </a:bodyPr>
          <a:lstStyle/>
          <a:p>
            <a:pPr algn="l">
              <a:lnSpc>
                <a:spcPts val="2927"/>
              </a:lnSpc>
              <a:spcBef>
                <a:spcPct val="0"/>
              </a:spcBef>
            </a:pPr>
            <a:r>
              <a:rPr lang="en-US" sz="2091">
                <a:solidFill>
                  <a:srgbClr val="FFFFFF"/>
                </a:solidFill>
                <a:latin typeface="Be Vietnam Ultra-Bold"/>
                <a:ea typeface="Be Vietnam Ultra-Bold"/>
                <a:cs typeface="Be Vietnam Ultra-Bold"/>
                <a:sym typeface="Be Vietnam Ultra-Bold"/>
              </a:rPr>
              <a:t>PHẦN 5</a:t>
            </a:r>
          </a:p>
        </p:txBody>
      </p:sp>
      <p:sp>
        <p:nvSpPr>
          <p:cNvPr id="84" name="TextBox 84"/>
          <p:cNvSpPr txBox="1"/>
          <p:nvPr/>
        </p:nvSpPr>
        <p:spPr>
          <a:xfrm>
            <a:off x="11581599" y="7791284"/>
            <a:ext cx="3512394" cy="259385"/>
          </a:xfrm>
          <a:prstGeom prst="rect">
            <a:avLst/>
          </a:prstGeom>
        </p:spPr>
        <p:txBody>
          <a:bodyPr lIns="0" tIns="0" rIns="0" bIns="0" rtlCol="0" anchor="t">
            <a:spAutoFit/>
          </a:bodyPr>
          <a:lstStyle/>
          <a:p>
            <a:pPr algn="l">
              <a:lnSpc>
                <a:spcPts val="2004"/>
              </a:lnSpc>
            </a:pPr>
            <a:r>
              <a:rPr lang="en-US" sz="1643" spc="65">
                <a:solidFill>
                  <a:srgbClr val="FFFFFF"/>
                </a:solidFill>
                <a:latin typeface="Be Vietnam Ultra-Bold"/>
                <a:ea typeface="Be Vietnam Ultra-Bold"/>
                <a:cs typeface="Be Vietnam Ultra-Bold"/>
                <a:sym typeface="Be Vietnam Ultra-Bold"/>
              </a:rPr>
              <a:t>ĐÁNH GIÁ VÀ KẾT LUẬN</a:t>
            </a:r>
          </a:p>
        </p:txBody>
      </p:sp>
      <p:grpSp>
        <p:nvGrpSpPr>
          <p:cNvPr id="85" name="Group 85"/>
          <p:cNvGrpSpPr/>
          <p:nvPr/>
        </p:nvGrpSpPr>
        <p:grpSpPr>
          <a:xfrm>
            <a:off x="9722524" y="7654369"/>
            <a:ext cx="405907" cy="348826"/>
            <a:chOff x="0" y="0"/>
            <a:chExt cx="812800" cy="698500"/>
          </a:xfrm>
        </p:grpSpPr>
        <p:sp>
          <p:nvSpPr>
            <p:cNvPr id="86" name="Freeform 8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D7377"/>
            </a:solidFill>
          </p:spPr>
        </p:sp>
        <p:sp>
          <p:nvSpPr>
            <p:cNvPr id="87" name="TextBox 87"/>
            <p:cNvSpPr txBox="1"/>
            <p:nvPr/>
          </p:nvSpPr>
          <p:spPr>
            <a:xfrm>
              <a:off x="114300" y="-28575"/>
              <a:ext cx="584200" cy="727075"/>
            </a:xfrm>
            <a:prstGeom prst="rect">
              <a:avLst/>
            </a:prstGeom>
          </p:spPr>
          <p:txBody>
            <a:bodyPr lIns="50800" tIns="50800" rIns="50800" bIns="50800" rtlCol="0" anchor="ctr"/>
            <a:lstStyle/>
            <a:p>
              <a:pPr algn="ctr">
                <a:lnSpc>
                  <a:spcPts val="2659"/>
                </a:lnSpc>
              </a:pPr>
              <a:endParaRPr/>
            </a:p>
          </p:txBody>
        </p:sp>
      </p:grpSp>
      <p:sp>
        <p:nvSpPr>
          <p:cNvPr id="88" name="Freeform 88"/>
          <p:cNvSpPr/>
          <p:nvPr/>
        </p:nvSpPr>
        <p:spPr>
          <a:xfrm>
            <a:off x="10873925" y="3363413"/>
            <a:ext cx="405907" cy="484665"/>
          </a:xfrm>
          <a:custGeom>
            <a:avLst/>
            <a:gdLst/>
            <a:ahLst/>
            <a:cxnLst/>
            <a:rect l="l" t="t" r="r" b="b"/>
            <a:pathLst>
              <a:path w="405907" h="484665">
                <a:moveTo>
                  <a:pt x="0" y="0"/>
                </a:moveTo>
                <a:lnTo>
                  <a:pt x="405907" y="0"/>
                </a:lnTo>
                <a:lnTo>
                  <a:pt x="405907" y="484665"/>
                </a:lnTo>
                <a:lnTo>
                  <a:pt x="0" y="4846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9" name="Freeform 89"/>
          <p:cNvSpPr/>
          <p:nvPr/>
        </p:nvSpPr>
        <p:spPr>
          <a:xfrm>
            <a:off x="10858330" y="4779655"/>
            <a:ext cx="405907" cy="484665"/>
          </a:xfrm>
          <a:custGeom>
            <a:avLst/>
            <a:gdLst/>
            <a:ahLst/>
            <a:cxnLst/>
            <a:rect l="l" t="t" r="r" b="b"/>
            <a:pathLst>
              <a:path w="405907" h="484665">
                <a:moveTo>
                  <a:pt x="0" y="0"/>
                </a:moveTo>
                <a:lnTo>
                  <a:pt x="405907" y="0"/>
                </a:lnTo>
                <a:lnTo>
                  <a:pt x="405907" y="484665"/>
                </a:lnTo>
                <a:lnTo>
                  <a:pt x="0" y="4846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0" name="Freeform 90"/>
          <p:cNvSpPr/>
          <p:nvPr/>
        </p:nvSpPr>
        <p:spPr>
          <a:xfrm>
            <a:off x="10873925" y="6192972"/>
            <a:ext cx="405907" cy="484665"/>
          </a:xfrm>
          <a:custGeom>
            <a:avLst/>
            <a:gdLst/>
            <a:ahLst/>
            <a:cxnLst/>
            <a:rect l="l" t="t" r="r" b="b"/>
            <a:pathLst>
              <a:path w="405907" h="484665">
                <a:moveTo>
                  <a:pt x="0" y="0"/>
                </a:moveTo>
                <a:lnTo>
                  <a:pt x="405907" y="0"/>
                </a:lnTo>
                <a:lnTo>
                  <a:pt x="405907" y="484665"/>
                </a:lnTo>
                <a:lnTo>
                  <a:pt x="0" y="4846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1" name="Freeform 91"/>
          <p:cNvSpPr/>
          <p:nvPr/>
        </p:nvSpPr>
        <p:spPr>
          <a:xfrm>
            <a:off x="10858330" y="7603038"/>
            <a:ext cx="405907" cy="484665"/>
          </a:xfrm>
          <a:custGeom>
            <a:avLst/>
            <a:gdLst/>
            <a:ahLst/>
            <a:cxnLst/>
            <a:rect l="l" t="t" r="r" b="b"/>
            <a:pathLst>
              <a:path w="405907" h="484665">
                <a:moveTo>
                  <a:pt x="0" y="0"/>
                </a:moveTo>
                <a:lnTo>
                  <a:pt x="405907" y="0"/>
                </a:lnTo>
                <a:lnTo>
                  <a:pt x="405907" y="484665"/>
                </a:lnTo>
                <a:lnTo>
                  <a:pt x="0" y="4846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5D61"/>
        </a:solidFill>
        <a:effectLst/>
      </p:bgPr>
    </p:bg>
    <p:spTree>
      <p:nvGrpSpPr>
        <p:cNvPr id="1" name=""/>
        <p:cNvGrpSpPr/>
        <p:nvPr/>
      </p:nvGrpSpPr>
      <p:grpSpPr>
        <a:xfrm>
          <a:off x="0" y="0"/>
          <a:ext cx="0" cy="0"/>
          <a:chOff x="0" y="0"/>
          <a:chExt cx="0" cy="0"/>
        </a:xfrm>
      </p:grpSpPr>
      <p:grpSp>
        <p:nvGrpSpPr>
          <p:cNvPr id="2" name="Group 2"/>
          <p:cNvGrpSpPr/>
          <p:nvPr/>
        </p:nvGrpSpPr>
        <p:grpSpPr>
          <a:xfrm>
            <a:off x="-801056" y="0"/>
            <a:ext cx="16768063" cy="10287000"/>
            <a:chOff x="0" y="0"/>
            <a:chExt cx="1156123" cy="709267"/>
          </a:xfrm>
        </p:grpSpPr>
        <p:sp>
          <p:nvSpPr>
            <p:cNvPr id="3" name="Freeform 3"/>
            <p:cNvSpPr/>
            <p:nvPr/>
          </p:nvSpPr>
          <p:spPr>
            <a:xfrm>
              <a:off x="0" y="0"/>
              <a:ext cx="1150270" cy="709267"/>
            </a:xfrm>
            <a:custGeom>
              <a:avLst/>
              <a:gdLst/>
              <a:ahLst/>
              <a:cxnLst/>
              <a:rect l="l" t="t" r="r" b="b"/>
              <a:pathLst>
                <a:path w="1150270" h="709267">
                  <a:moveTo>
                    <a:pt x="921989" y="0"/>
                  </a:moveTo>
                  <a:lnTo>
                    <a:pt x="30934" y="0"/>
                  </a:lnTo>
                  <a:cubicBezTo>
                    <a:pt x="13850" y="0"/>
                    <a:pt x="0" y="13850"/>
                    <a:pt x="0" y="30934"/>
                  </a:cubicBezTo>
                  <a:lnTo>
                    <a:pt x="0" y="678333"/>
                  </a:lnTo>
                  <a:cubicBezTo>
                    <a:pt x="0" y="695417"/>
                    <a:pt x="13850" y="709267"/>
                    <a:pt x="30934" y="709267"/>
                  </a:cubicBezTo>
                  <a:lnTo>
                    <a:pt x="921989" y="709267"/>
                  </a:lnTo>
                  <a:cubicBezTo>
                    <a:pt x="941121" y="709267"/>
                    <a:pt x="958790" y="699027"/>
                    <a:pt x="968302" y="682427"/>
                  </a:cubicBezTo>
                  <a:lnTo>
                    <a:pt x="1140744" y="381474"/>
                  </a:lnTo>
                  <a:cubicBezTo>
                    <a:pt x="1150270" y="364848"/>
                    <a:pt x="1150270" y="344419"/>
                    <a:pt x="1140744" y="327793"/>
                  </a:cubicBezTo>
                  <a:lnTo>
                    <a:pt x="968302" y="26840"/>
                  </a:lnTo>
                  <a:cubicBezTo>
                    <a:pt x="958790" y="10240"/>
                    <a:pt x="941121" y="0"/>
                    <a:pt x="921989" y="0"/>
                  </a:cubicBezTo>
                  <a:close/>
                </a:path>
              </a:pathLst>
            </a:custGeom>
            <a:gradFill rotWithShape="1">
              <a:gsLst>
                <a:gs pos="0">
                  <a:srgbClr val="AFD255">
                    <a:alpha val="100000"/>
                  </a:srgbClr>
                </a:gs>
                <a:gs pos="100000">
                  <a:srgbClr val="D8FF72">
                    <a:alpha val="0"/>
                  </a:srgbClr>
                </a:gs>
              </a:gsLst>
              <a:lin ang="0"/>
            </a:gradFill>
          </p:spPr>
        </p:sp>
        <p:sp>
          <p:nvSpPr>
            <p:cNvPr id="4" name="TextBox 4"/>
            <p:cNvSpPr txBox="1"/>
            <p:nvPr/>
          </p:nvSpPr>
          <p:spPr>
            <a:xfrm>
              <a:off x="0" y="-28575"/>
              <a:ext cx="1041823" cy="73784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1056" y="0"/>
            <a:ext cx="15476147" cy="10287000"/>
            <a:chOff x="0" y="0"/>
            <a:chExt cx="1067048" cy="709267"/>
          </a:xfrm>
        </p:grpSpPr>
        <p:sp>
          <p:nvSpPr>
            <p:cNvPr id="6" name="Freeform 6"/>
            <p:cNvSpPr/>
            <p:nvPr/>
          </p:nvSpPr>
          <p:spPr>
            <a:xfrm>
              <a:off x="0" y="0"/>
              <a:ext cx="1060707" cy="709267"/>
            </a:xfrm>
            <a:custGeom>
              <a:avLst/>
              <a:gdLst/>
              <a:ahLst/>
              <a:cxnLst/>
              <a:rect l="l" t="t" r="r" b="b"/>
              <a:pathLst>
                <a:path w="1060707" h="709267">
                  <a:moveTo>
                    <a:pt x="830331" y="0"/>
                  </a:moveTo>
                  <a:lnTo>
                    <a:pt x="33517" y="0"/>
                  </a:lnTo>
                  <a:cubicBezTo>
                    <a:pt x="24627" y="0"/>
                    <a:pt x="16102" y="3531"/>
                    <a:pt x="9817" y="9817"/>
                  </a:cubicBezTo>
                  <a:cubicBezTo>
                    <a:pt x="3531" y="16102"/>
                    <a:pt x="0" y="24627"/>
                    <a:pt x="0" y="33517"/>
                  </a:cubicBezTo>
                  <a:lnTo>
                    <a:pt x="0" y="675751"/>
                  </a:lnTo>
                  <a:cubicBezTo>
                    <a:pt x="0" y="684640"/>
                    <a:pt x="3531" y="693165"/>
                    <a:pt x="9817" y="699450"/>
                  </a:cubicBezTo>
                  <a:cubicBezTo>
                    <a:pt x="16102" y="705736"/>
                    <a:pt x="24627" y="709267"/>
                    <a:pt x="33517" y="709267"/>
                  </a:cubicBezTo>
                  <a:lnTo>
                    <a:pt x="830331" y="709267"/>
                  </a:lnTo>
                  <a:cubicBezTo>
                    <a:pt x="851061" y="709267"/>
                    <a:pt x="870205" y="698173"/>
                    <a:pt x="880511" y="680186"/>
                  </a:cubicBezTo>
                  <a:lnTo>
                    <a:pt x="1050385" y="383715"/>
                  </a:lnTo>
                  <a:cubicBezTo>
                    <a:pt x="1060707" y="365701"/>
                    <a:pt x="1060707" y="343566"/>
                    <a:pt x="1050385" y="325553"/>
                  </a:cubicBezTo>
                  <a:lnTo>
                    <a:pt x="880511" y="29081"/>
                  </a:lnTo>
                  <a:cubicBezTo>
                    <a:pt x="870205" y="11095"/>
                    <a:pt x="851061" y="0"/>
                    <a:pt x="830331" y="0"/>
                  </a:cubicBezTo>
                  <a:close/>
                </a:path>
              </a:pathLst>
            </a:custGeom>
            <a:solidFill>
              <a:srgbClr val="FFFFFF"/>
            </a:solidFill>
          </p:spPr>
        </p:sp>
        <p:sp>
          <p:nvSpPr>
            <p:cNvPr id="7" name="TextBox 7"/>
            <p:cNvSpPr txBox="1"/>
            <p:nvPr/>
          </p:nvSpPr>
          <p:spPr>
            <a:xfrm>
              <a:off x="0" y="-28575"/>
              <a:ext cx="952748" cy="73784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3110267" y="4140281"/>
            <a:ext cx="3129647" cy="2006437"/>
            <a:chOff x="0" y="0"/>
            <a:chExt cx="1191511" cy="763885"/>
          </a:xfrm>
        </p:grpSpPr>
        <p:sp>
          <p:nvSpPr>
            <p:cNvPr id="9" name="Freeform 9"/>
            <p:cNvSpPr/>
            <p:nvPr/>
          </p:nvSpPr>
          <p:spPr>
            <a:xfrm>
              <a:off x="80637" y="82133"/>
              <a:ext cx="1030237" cy="681752"/>
            </a:xfrm>
            <a:custGeom>
              <a:avLst/>
              <a:gdLst/>
              <a:ahLst/>
              <a:cxnLst/>
              <a:rect l="l" t="t" r="r" b="b"/>
              <a:pathLst>
                <a:path w="1030237" h="681752">
                  <a:moveTo>
                    <a:pt x="618567" y="50510"/>
                  </a:moveTo>
                  <a:lnTo>
                    <a:pt x="1007425" y="549109"/>
                  </a:lnTo>
                  <a:cubicBezTo>
                    <a:pt x="1026729" y="573860"/>
                    <a:pt x="1030237" y="607449"/>
                    <a:pt x="1016465" y="635656"/>
                  </a:cubicBezTo>
                  <a:cubicBezTo>
                    <a:pt x="1002693" y="663862"/>
                    <a:pt x="974049" y="681752"/>
                    <a:pt x="942660" y="681752"/>
                  </a:cubicBezTo>
                  <a:lnTo>
                    <a:pt x="87577" y="681752"/>
                  </a:lnTo>
                  <a:cubicBezTo>
                    <a:pt x="56188" y="681752"/>
                    <a:pt x="27544" y="663862"/>
                    <a:pt x="13772" y="635656"/>
                  </a:cubicBezTo>
                  <a:cubicBezTo>
                    <a:pt x="0" y="607449"/>
                    <a:pt x="3508" y="573860"/>
                    <a:pt x="22812" y="549109"/>
                  </a:cubicBezTo>
                  <a:lnTo>
                    <a:pt x="411669" y="50510"/>
                  </a:lnTo>
                  <a:cubicBezTo>
                    <a:pt x="436529" y="18635"/>
                    <a:pt x="474695" y="0"/>
                    <a:pt x="515118" y="0"/>
                  </a:cubicBezTo>
                  <a:cubicBezTo>
                    <a:pt x="555542" y="0"/>
                    <a:pt x="593708" y="18635"/>
                    <a:pt x="618567" y="50510"/>
                  </a:cubicBezTo>
                  <a:close/>
                </a:path>
              </a:pathLst>
            </a:custGeom>
            <a:solidFill>
              <a:srgbClr val="36846B"/>
            </a:solidFill>
          </p:spPr>
        </p:sp>
        <p:sp>
          <p:nvSpPr>
            <p:cNvPr id="10" name="TextBox 10"/>
            <p:cNvSpPr txBox="1"/>
            <p:nvPr/>
          </p:nvSpPr>
          <p:spPr>
            <a:xfrm>
              <a:off x="186174" y="326086"/>
              <a:ext cx="819164" cy="38323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013882" y="9111947"/>
            <a:ext cx="292706" cy="2927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339842" y="9111947"/>
            <a:ext cx="292706" cy="29270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28700" y="3343671"/>
            <a:ext cx="11250524" cy="3599659"/>
            <a:chOff x="0" y="0"/>
            <a:chExt cx="2963101" cy="948058"/>
          </a:xfrm>
        </p:grpSpPr>
        <p:sp>
          <p:nvSpPr>
            <p:cNvPr id="18" name="Freeform 18"/>
            <p:cNvSpPr/>
            <p:nvPr/>
          </p:nvSpPr>
          <p:spPr>
            <a:xfrm>
              <a:off x="0" y="0"/>
              <a:ext cx="2963101" cy="948058"/>
            </a:xfrm>
            <a:custGeom>
              <a:avLst/>
              <a:gdLst/>
              <a:ahLst/>
              <a:cxnLst/>
              <a:rect l="l" t="t" r="r" b="b"/>
              <a:pathLst>
                <a:path w="2963101" h="948058">
                  <a:moveTo>
                    <a:pt x="24085" y="0"/>
                  </a:moveTo>
                  <a:lnTo>
                    <a:pt x="2939016" y="0"/>
                  </a:lnTo>
                  <a:cubicBezTo>
                    <a:pt x="2952318" y="0"/>
                    <a:pt x="2963101" y="10783"/>
                    <a:pt x="2963101" y="24085"/>
                  </a:cubicBezTo>
                  <a:lnTo>
                    <a:pt x="2963101" y="923973"/>
                  </a:lnTo>
                  <a:cubicBezTo>
                    <a:pt x="2963101" y="937275"/>
                    <a:pt x="2952318" y="948058"/>
                    <a:pt x="2939016" y="948058"/>
                  </a:cubicBezTo>
                  <a:lnTo>
                    <a:pt x="24085" y="948058"/>
                  </a:lnTo>
                  <a:cubicBezTo>
                    <a:pt x="10783" y="948058"/>
                    <a:pt x="0" y="937275"/>
                    <a:pt x="0" y="923973"/>
                  </a:cubicBezTo>
                  <a:lnTo>
                    <a:pt x="0" y="24085"/>
                  </a:lnTo>
                  <a:cubicBezTo>
                    <a:pt x="0" y="10783"/>
                    <a:pt x="10783" y="0"/>
                    <a:pt x="24085" y="0"/>
                  </a:cubicBezTo>
                  <a:close/>
                </a:path>
              </a:pathLst>
            </a:custGeom>
            <a:solidFill>
              <a:srgbClr val="035D61"/>
            </a:solidFill>
            <a:ln cap="rnd">
              <a:noFill/>
              <a:prstDash val="solid"/>
              <a:round/>
            </a:ln>
          </p:spPr>
        </p:sp>
        <p:sp>
          <p:nvSpPr>
            <p:cNvPr id="19" name="TextBox 19"/>
            <p:cNvSpPr txBox="1"/>
            <p:nvPr/>
          </p:nvSpPr>
          <p:spPr>
            <a:xfrm>
              <a:off x="0" y="-28575"/>
              <a:ext cx="2963101" cy="97663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2306589" y="9029513"/>
            <a:ext cx="2905258" cy="405815"/>
          </a:xfrm>
          <a:prstGeom prst="rect">
            <a:avLst/>
          </a:prstGeom>
        </p:spPr>
        <p:txBody>
          <a:bodyPr lIns="0" tIns="0" rIns="0" bIns="0" rtlCol="0" anchor="t">
            <a:spAutoFit/>
          </a:bodyPr>
          <a:lstStyle/>
          <a:p>
            <a:pPr algn="ctr">
              <a:lnSpc>
                <a:spcPts val="3357"/>
              </a:lnSpc>
            </a:pPr>
            <a:r>
              <a:rPr lang="en-US" sz="2398">
                <a:solidFill>
                  <a:srgbClr val="FFFFFF"/>
                </a:solidFill>
                <a:latin typeface="Be Vietnam"/>
                <a:ea typeface="Be Vietnam"/>
                <a:cs typeface="Be Vietnam"/>
                <a:sym typeface="Be Vietnam"/>
              </a:rPr>
              <a:t>@reallygreatsite</a:t>
            </a:r>
          </a:p>
        </p:txBody>
      </p:sp>
      <p:sp>
        <p:nvSpPr>
          <p:cNvPr id="21" name="TextBox 21"/>
          <p:cNvSpPr txBox="1"/>
          <p:nvPr/>
        </p:nvSpPr>
        <p:spPr>
          <a:xfrm>
            <a:off x="5632548" y="9029513"/>
            <a:ext cx="4062285" cy="405815"/>
          </a:xfrm>
          <a:prstGeom prst="rect">
            <a:avLst/>
          </a:prstGeom>
        </p:spPr>
        <p:txBody>
          <a:bodyPr lIns="0" tIns="0" rIns="0" bIns="0" rtlCol="0" anchor="t">
            <a:spAutoFit/>
          </a:bodyPr>
          <a:lstStyle/>
          <a:p>
            <a:pPr algn="ctr">
              <a:lnSpc>
                <a:spcPts val="3357"/>
              </a:lnSpc>
            </a:pPr>
            <a:r>
              <a:rPr lang="en-US" sz="2398">
                <a:solidFill>
                  <a:srgbClr val="FFFFFF"/>
                </a:solidFill>
                <a:latin typeface="Be Vietnam"/>
                <a:ea typeface="Be Vietnam"/>
                <a:cs typeface="Be Vietnam"/>
                <a:sym typeface="Be Vietnam"/>
              </a:rPr>
              <a:t>www.reallygreatsite.com</a:t>
            </a:r>
          </a:p>
        </p:txBody>
      </p:sp>
      <p:sp>
        <p:nvSpPr>
          <p:cNvPr id="22" name="TextBox 22"/>
          <p:cNvSpPr txBox="1"/>
          <p:nvPr/>
        </p:nvSpPr>
        <p:spPr>
          <a:xfrm>
            <a:off x="1259174" y="4181475"/>
            <a:ext cx="10755121" cy="1374607"/>
          </a:xfrm>
          <a:prstGeom prst="rect">
            <a:avLst/>
          </a:prstGeom>
        </p:spPr>
        <p:txBody>
          <a:bodyPr lIns="0" tIns="0" rIns="0" bIns="0" rtlCol="0" anchor="t">
            <a:spAutoFit/>
          </a:bodyPr>
          <a:lstStyle/>
          <a:p>
            <a:pPr marL="539749" lvl="1" indent="-269875" algn="l">
              <a:lnSpc>
                <a:spcPts val="3749"/>
              </a:lnSpc>
              <a:buFont typeface="Arial"/>
              <a:buChar char="•"/>
            </a:pPr>
            <a:r>
              <a:rPr lang="en-US" sz="2499" dirty="0" err="1">
                <a:solidFill>
                  <a:srgbClr val="FFFFFF"/>
                </a:solidFill>
                <a:latin typeface="Be Vietnam"/>
                <a:ea typeface="Be Vietnam"/>
                <a:cs typeface="Be Vietnam"/>
                <a:sym typeface="Be Vietnam"/>
              </a:rPr>
              <a:t>Đã</a:t>
            </a:r>
            <a:r>
              <a:rPr lang="en-US" sz="2499" dirty="0">
                <a:solidFill>
                  <a:srgbClr val="FFFFFF"/>
                </a:solidFill>
                <a:latin typeface="Be Vietnam"/>
                <a:ea typeface="Be Vietnam"/>
                <a:cs typeface="Be Vietnam"/>
                <a:sym typeface="Be Vietnam"/>
              </a:rPr>
              <a:t> </a:t>
            </a:r>
            <a:r>
              <a:rPr lang="en-US" sz="2499" dirty="0" err="1">
                <a:solidFill>
                  <a:srgbClr val="FFFFFF"/>
                </a:solidFill>
                <a:latin typeface="Be Vietnam"/>
                <a:ea typeface="Be Vietnam"/>
                <a:cs typeface="Be Vietnam"/>
                <a:sym typeface="Be Vietnam"/>
              </a:rPr>
              <a:t>phát</a:t>
            </a:r>
            <a:r>
              <a:rPr lang="en-US" sz="2499" dirty="0">
                <a:solidFill>
                  <a:srgbClr val="FFFFFF"/>
                </a:solidFill>
                <a:latin typeface="Be Vietnam"/>
                <a:ea typeface="Be Vietnam"/>
                <a:cs typeface="Be Vietnam"/>
                <a:sym typeface="Be Vietnam"/>
              </a:rPr>
              <a:t> </a:t>
            </a:r>
            <a:r>
              <a:rPr lang="en-US" sz="2499" dirty="0" err="1">
                <a:solidFill>
                  <a:srgbClr val="FFFFFF"/>
                </a:solidFill>
                <a:latin typeface="Be Vietnam"/>
                <a:ea typeface="Be Vietnam"/>
                <a:cs typeface="Be Vietnam"/>
                <a:sym typeface="Be Vietnam"/>
              </a:rPr>
              <a:t>triển</a:t>
            </a:r>
            <a:r>
              <a:rPr lang="en-US" sz="2499" dirty="0">
                <a:solidFill>
                  <a:srgbClr val="FFFFFF"/>
                </a:solidFill>
                <a:latin typeface="Be Vietnam"/>
                <a:ea typeface="Be Vietnam"/>
                <a:cs typeface="Be Vietnam"/>
                <a:sym typeface="Be Vietnam"/>
              </a:rPr>
              <a:t> </a:t>
            </a:r>
            <a:r>
              <a:rPr lang="en-US" sz="2499" dirty="0" err="1">
                <a:solidFill>
                  <a:srgbClr val="FFFFFF"/>
                </a:solidFill>
                <a:latin typeface="Be Vietnam"/>
                <a:ea typeface="Be Vietnam"/>
                <a:cs typeface="Be Vietnam"/>
                <a:sym typeface="Be Vietnam"/>
              </a:rPr>
              <a:t>được</a:t>
            </a:r>
            <a:r>
              <a:rPr lang="en-US" sz="2499" dirty="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một</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ứng</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dụng</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quản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lý</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quán</a:t>
            </a:r>
            <a:r>
              <a:rPr lang="en-US" sz="2499" dirty="0" smtClean="0">
                <a:solidFill>
                  <a:srgbClr val="FFFFFF"/>
                </a:solidFill>
                <a:latin typeface="Be Vietnam"/>
                <a:ea typeface="Be Vietnam"/>
                <a:cs typeface="Be Vietnam"/>
                <a:sym typeface="Be Vietnam"/>
              </a:rPr>
              <a:t> cafe </a:t>
            </a:r>
          </a:p>
          <a:p>
            <a:pPr marL="539749" lvl="1" indent="-269875" algn="l">
              <a:lnSpc>
                <a:spcPts val="3749"/>
              </a:lnSpc>
              <a:buFont typeface="Arial"/>
              <a:buChar char="•"/>
            </a:pPr>
            <a:r>
              <a:rPr lang="en-US" sz="2499" dirty="0" err="1" smtClean="0">
                <a:solidFill>
                  <a:srgbClr val="FFFFFF"/>
                </a:solidFill>
                <a:latin typeface="Be Vietnam"/>
                <a:ea typeface="Be Vietnam"/>
                <a:cs typeface="Be Vietnam"/>
                <a:sym typeface="Be Vietnam"/>
              </a:rPr>
              <a:t>Đáp</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ứng</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đầy</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đủ</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các</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yêu</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cầu</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về</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quản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lý</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sản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phẩm</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hóa</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đơn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thanh</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toán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nhân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viên</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thống</a:t>
            </a:r>
            <a:r>
              <a:rPr lang="en-US" sz="2499" dirty="0" smtClean="0">
                <a:solidFill>
                  <a:srgbClr val="FFFFFF"/>
                </a:solidFill>
                <a:latin typeface="Be Vietnam"/>
                <a:ea typeface="Be Vietnam"/>
                <a:cs typeface="Be Vietnam"/>
                <a:sym typeface="Be Vietnam"/>
              </a:rPr>
              <a:t> </a:t>
            </a:r>
            <a:r>
              <a:rPr lang="en-US" sz="2499" dirty="0" err="1" smtClean="0">
                <a:solidFill>
                  <a:srgbClr val="FFFFFF"/>
                </a:solidFill>
                <a:latin typeface="Be Vietnam"/>
                <a:ea typeface="Be Vietnam"/>
                <a:cs typeface="Be Vietnam"/>
                <a:sym typeface="Be Vietnam"/>
              </a:rPr>
              <a:t>kê</a:t>
            </a:r>
            <a:r>
              <a:rPr lang="en-US" sz="2499" dirty="0" smtClean="0">
                <a:solidFill>
                  <a:srgbClr val="FFFFFF"/>
                </a:solidFill>
                <a:latin typeface="Be Vietnam"/>
                <a:ea typeface="Be Vietnam"/>
                <a:cs typeface="Be Vietnam"/>
                <a:sym typeface="Be Vietnam"/>
              </a:rPr>
              <a:t>, v.v...</a:t>
            </a:r>
            <a:endParaRPr lang="en-US" sz="2499" dirty="0">
              <a:solidFill>
                <a:srgbClr val="FFFFFF"/>
              </a:solidFill>
              <a:latin typeface="Be Vietnam"/>
              <a:ea typeface="Be Vietnam"/>
              <a:cs typeface="Be Vietnam"/>
              <a:sym typeface="Be Vietnam"/>
            </a:endParaRPr>
          </a:p>
        </p:txBody>
      </p:sp>
      <p:sp>
        <p:nvSpPr>
          <p:cNvPr id="23" name="TextBox 23"/>
          <p:cNvSpPr txBox="1"/>
          <p:nvPr/>
        </p:nvSpPr>
        <p:spPr>
          <a:xfrm>
            <a:off x="1028700" y="1162050"/>
            <a:ext cx="5608034" cy="929640"/>
          </a:xfrm>
          <a:prstGeom prst="rect">
            <a:avLst/>
          </a:prstGeom>
        </p:spPr>
        <p:txBody>
          <a:bodyPr lIns="0" tIns="0" rIns="0" bIns="0" rtlCol="0" anchor="t">
            <a:spAutoFit/>
          </a:bodyPr>
          <a:lstStyle/>
          <a:p>
            <a:pPr algn="l">
              <a:lnSpc>
                <a:spcPts val="6929"/>
              </a:lnSpc>
            </a:pPr>
            <a:r>
              <a:rPr lang="en-US" sz="6999">
                <a:solidFill>
                  <a:srgbClr val="023034"/>
                </a:solidFill>
                <a:latin typeface="Be Vietnam Ultra-Bold"/>
                <a:ea typeface="Be Vietnam Ultra-Bold"/>
                <a:cs typeface="Be Vietnam Ultra-Bold"/>
                <a:sym typeface="Be Vietnam Ultra-Bold"/>
              </a:rPr>
              <a:t>KẾT LUẬN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686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22548" y="6168229"/>
            <a:ext cx="3442903" cy="5511342"/>
            <a:chOff x="0" y="0"/>
            <a:chExt cx="906773" cy="1451547"/>
          </a:xfrm>
        </p:grpSpPr>
        <p:sp>
          <p:nvSpPr>
            <p:cNvPr id="3" name="Freeform 3"/>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4" name="TextBox 4"/>
            <p:cNvSpPr txBox="1"/>
            <p:nvPr/>
          </p:nvSpPr>
          <p:spPr>
            <a:xfrm>
              <a:off x="0" y="-38100"/>
              <a:ext cx="906773"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7434859" y="-1392571"/>
            <a:ext cx="3442903" cy="5511342"/>
            <a:chOff x="0" y="0"/>
            <a:chExt cx="906773" cy="1451547"/>
          </a:xfrm>
        </p:grpSpPr>
        <p:sp>
          <p:nvSpPr>
            <p:cNvPr id="6" name="Freeform 6"/>
            <p:cNvSpPr/>
            <p:nvPr/>
          </p:nvSpPr>
          <p:spPr>
            <a:xfrm>
              <a:off x="0" y="0"/>
              <a:ext cx="906773" cy="1451547"/>
            </a:xfrm>
            <a:custGeom>
              <a:avLst/>
              <a:gdLst/>
              <a:ahLst/>
              <a:cxnLst/>
              <a:rect l="l" t="t" r="r" b="b"/>
              <a:pathLst>
                <a:path w="906773" h="1451547">
                  <a:moveTo>
                    <a:pt x="0" y="0"/>
                  </a:moveTo>
                  <a:lnTo>
                    <a:pt x="906773" y="0"/>
                  </a:lnTo>
                  <a:lnTo>
                    <a:pt x="906773" y="1451547"/>
                  </a:lnTo>
                  <a:lnTo>
                    <a:pt x="0" y="1451547"/>
                  </a:lnTo>
                  <a:close/>
                </a:path>
              </a:pathLst>
            </a:custGeom>
            <a:solidFill>
              <a:srgbClr val="FFFFFF"/>
            </a:solidFill>
          </p:spPr>
        </p:sp>
        <p:sp>
          <p:nvSpPr>
            <p:cNvPr id="7" name="TextBox 7"/>
            <p:cNvSpPr txBox="1"/>
            <p:nvPr/>
          </p:nvSpPr>
          <p:spPr>
            <a:xfrm>
              <a:off x="0" y="-38100"/>
              <a:ext cx="906773" cy="148964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rot="-1715946">
            <a:off x="8894443" y="9327390"/>
            <a:ext cx="3317663" cy="0"/>
          </a:xfrm>
          <a:prstGeom prst="line">
            <a:avLst/>
          </a:prstGeom>
          <a:ln w="85725" cap="flat">
            <a:solidFill>
              <a:srgbClr val="0D7377"/>
            </a:solidFill>
            <a:prstDash val="solid"/>
            <a:headEnd type="none" w="sm" len="sm"/>
            <a:tailEnd type="none" w="sm" len="sm"/>
          </a:ln>
        </p:spPr>
      </p:sp>
      <p:sp>
        <p:nvSpPr>
          <p:cNvPr id="9" name="AutoShape 9"/>
          <p:cNvSpPr/>
          <p:nvPr/>
        </p:nvSpPr>
        <p:spPr>
          <a:xfrm rot="9084053">
            <a:off x="6088205" y="873885"/>
            <a:ext cx="3317663" cy="0"/>
          </a:xfrm>
          <a:prstGeom prst="line">
            <a:avLst/>
          </a:prstGeom>
          <a:ln w="85725" cap="flat">
            <a:solidFill>
              <a:srgbClr val="0D7377"/>
            </a:solidFill>
            <a:prstDash val="solid"/>
            <a:headEnd type="none" w="sm" len="sm"/>
            <a:tailEnd type="none" w="sm" len="sm"/>
          </a:ln>
        </p:spPr>
      </p:sp>
      <p:sp>
        <p:nvSpPr>
          <p:cNvPr id="10" name="AutoShape 10"/>
          <p:cNvSpPr/>
          <p:nvPr/>
        </p:nvSpPr>
        <p:spPr>
          <a:xfrm rot="-8950593">
            <a:off x="6057734" y="9272285"/>
            <a:ext cx="3317663" cy="0"/>
          </a:xfrm>
          <a:prstGeom prst="line">
            <a:avLst/>
          </a:prstGeom>
          <a:ln w="85725" cap="flat">
            <a:solidFill>
              <a:srgbClr val="0D7377"/>
            </a:solidFill>
            <a:prstDash val="solid"/>
            <a:headEnd type="none" w="sm" len="sm"/>
            <a:tailEnd type="none" w="sm" len="sm"/>
          </a:ln>
        </p:spPr>
      </p:sp>
      <p:sp>
        <p:nvSpPr>
          <p:cNvPr id="11" name="AutoShape 11"/>
          <p:cNvSpPr/>
          <p:nvPr/>
        </p:nvSpPr>
        <p:spPr>
          <a:xfrm rot="1849406">
            <a:off x="8924914" y="928990"/>
            <a:ext cx="3317663" cy="0"/>
          </a:xfrm>
          <a:prstGeom prst="line">
            <a:avLst/>
          </a:prstGeom>
          <a:ln w="85725" cap="flat">
            <a:solidFill>
              <a:srgbClr val="0D7377"/>
            </a:solidFill>
            <a:prstDash val="solid"/>
            <a:headEnd type="none" w="sm" len="sm"/>
            <a:tailEnd type="none" w="sm" len="sm"/>
          </a:ln>
        </p:spPr>
      </p:sp>
      <p:grpSp>
        <p:nvGrpSpPr>
          <p:cNvPr id="12" name="Group 12"/>
          <p:cNvGrpSpPr/>
          <p:nvPr/>
        </p:nvGrpSpPr>
        <p:grpSpPr>
          <a:xfrm>
            <a:off x="-1805930" y="9447772"/>
            <a:ext cx="4393457" cy="839228"/>
            <a:chOff x="0" y="0"/>
            <a:chExt cx="1157124" cy="221031"/>
          </a:xfrm>
        </p:grpSpPr>
        <p:sp>
          <p:nvSpPr>
            <p:cNvPr id="13" name="Freeform 13"/>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14" name="TextBox 14"/>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11247" y="9258300"/>
            <a:ext cx="2664422" cy="1218172"/>
            <a:chOff x="0" y="0"/>
            <a:chExt cx="483446" cy="221031"/>
          </a:xfrm>
        </p:grpSpPr>
        <p:sp>
          <p:nvSpPr>
            <p:cNvPr id="16" name="Freeform 1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17" name="TextBox 17"/>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321657" y="9258300"/>
            <a:ext cx="2664422" cy="1218172"/>
            <a:chOff x="0" y="0"/>
            <a:chExt cx="483446" cy="221031"/>
          </a:xfrm>
        </p:grpSpPr>
        <p:sp>
          <p:nvSpPr>
            <p:cNvPr id="19" name="Freeform 19"/>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20" name="TextBox 20"/>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311849" y="0"/>
            <a:ext cx="4393457" cy="839228"/>
            <a:chOff x="0" y="0"/>
            <a:chExt cx="1157124" cy="221031"/>
          </a:xfrm>
        </p:grpSpPr>
        <p:sp>
          <p:nvSpPr>
            <p:cNvPr id="22" name="Freeform 22"/>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23" name="TextBox 23"/>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5829027" y="-189472"/>
            <a:ext cx="2664422" cy="1218172"/>
            <a:chOff x="0" y="0"/>
            <a:chExt cx="483446" cy="221031"/>
          </a:xfrm>
        </p:grpSpPr>
        <p:sp>
          <p:nvSpPr>
            <p:cNvPr id="25" name="Freeform 2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26" name="TextBox 26"/>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7439436" y="-189472"/>
            <a:ext cx="2664422" cy="1218172"/>
            <a:chOff x="0" y="0"/>
            <a:chExt cx="483446" cy="221031"/>
          </a:xfrm>
        </p:grpSpPr>
        <p:sp>
          <p:nvSpPr>
            <p:cNvPr id="28" name="Freeform 2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29" name="TextBox 29"/>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2476987" y="3410126"/>
            <a:ext cx="13334026" cy="3466748"/>
            <a:chOff x="0" y="0"/>
            <a:chExt cx="3511842" cy="913053"/>
          </a:xfrm>
        </p:grpSpPr>
        <p:sp>
          <p:nvSpPr>
            <p:cNvPr id="31" name="Freeform 31"/>
            <p:cNvSpPr/>
            <p:nvPr/>
          </p:nvSpPr>
          <p:spPr>
            <a:xfrm>
              <a:off x="0" y="0"/>
              <a:ext cx="3511842" cy="913053"/>
            </a:xfrm>
            <a:custGeom>
              <a:avLst/>
              <a:gdLst/>
              <a:ahLst/>
              <a:cxnLst/>
              <a:rect l="l" t="t" r="r" b="b"/>
              <a:pathLst>
                <a:path w="3511842" h="913053">
                  <a:moveTo>
                    <a:pt x="23805" y="0"/>
                  </a:moveTo>
                  <a:lnTo>
                    <a:pt x="3488037" y="0"/>
                  </a:lnTo>
                  <a:cubicBezTo>
                    <a:pt x="3494351" y="0"/>
                    <a:pt x="3500406" y="2508"/>
                    <a:pt x="3504870" y="6972"/>
                  </a:cubicBezTo>
                  <a:cubicBezTo>
                    <a:pt x="3509334" y="11437"/>
                    <a:pt x="3511842" y="17492"/>
                    <a:pt x="3511842" y="23805"/>
                  </a:cubicBezTo>
                  <a:lnTo>
                    <a:pt x="3511842" y="889248"/>
                  </a:lnTo>
                  <a:cubicBezTo>
                    <a:pt x="3511842" y="895561"/>
                    <a:pt x="3509334" y="901616"/>
                    <a:pt x="3504870" y="906081"/>
                  </a:cubicBezTo>
                  <a:cubicBezTo>
                    <a:pt x="3500406" y="910545"/>
                    <a:pt x="3494351" y="913053"/>
                    <a:pt x="3488037" y="913053"/>
                  </a:cubicBezTo>
                  <a:lnTo>
                    <a:pt x="23805" y="913053"/>
                  </a:lnTo>
                  <a:cubicBezTo>
                    <a:pt x="17492" y="913053"/>
                    <a:pt x="11437" y="910545"/>
                    <a:pt x="6972" y="906081"/>
                  </a:cubicBezTo>
                  <a:cubicBezTo>
                    <a:pt x="2508" y="901616"/>
                    <a:pt x="0" y="895561"/>
                    <a:pt x="0" y="889248"/>
                  </a:cubicBezTo>
                  <a:lnTo>
                    <a:pt x="0" y="23805"/>
                  </a:lnTo>
                  <a:cubicBezTo>
                    <a:pt x="0" y="17492"/>
                    <a:pt x="2508" y="11437"/>
                    <a:pt x="6972" y="6972"/>
                  </a:cubicBezTo>
                  <a:cubicBezTo>
                    <a:pt x="11437" y="2508"/>
                    <a:pt x="17492" y="0"/>
                    <a:pt x="23805" y="0"/>
                  </a:cubicBezTo>
                  <a:close/>
                </a:path>
              </a:pathLst>
            </a:custGeom>
            <a:solidFill>
              <a:srgbClr val="106861"/>
            </a:solidFill>
            <a:ln w="66675" cap="rnd">
              <a:solidFill>
                <a:srgbClr val="FFFFFF"/>
              </a:solidFill>
              <a:prstDash val="solid"/>
              <a:round/>
            </a:ln>
          </p:spPr>
        </p:sp>
        <p:sp>
          <p:nvSpPr>
            <p:cNvPr id="32" name="TextBox 32"/>
            <p:cNvSpPr txBox="1"/>
            <p:nvPr/>
          </p:nvSpPr>
          <p:spPr>
            <a:xfrm>
              <a:off x="0" y="-28575"/>
              <a:ext cx="3511842" cy="941628"/>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33" name="TextBox 33"/>
          <p:cNvSpPr txBox="1"/>
          <p:nvPr/>
        </p:nvSpPr>
        <p:spPr>
          <a:xfrm>
            <a:off x="2476987" y="3860800"/>
            <a:ext cx="13334026" cy="2432050"/>
          </a:xfrm>
          <a:prstGeom prst="rect">
            <a:avLst/>
          </a:prstGeom>
        </p:spPr>
        <p:txBody>
          <a:bodyPr lIns="0" tIns="0" rIns="0" bIns="0" rtlCol="0" anchor="t">
            <a:spAutoFit/>
          </a:bodyPr>
          <a:lstStyle/>
          <a:p>
            <a:pPr algn="ctr">
              <a:lnSpc>
                <a:spcPts val="9799"/>
              </a:lnSpc>
              <a:spcBef>
                <a:spcPct val="0"/>
              </a:spcBef>
            </a:pPr>
            <a:r>
              <a:rPr lang="en-US" sz="6999">
                <a:solidFill>
                  <a:srgbClr val="FFFFFF"/>
                </a:solidFill>
                <a:latin typeface="Be Vietnam Ultra-Bold"/>
                <a:ea typeface="Be Vietnam Ultra-Bold"/>
                <a:cs typeface="Be Vietnam Ultra-Bold"/>
                <a:sym typeface="Be Vietnam Ultra-Bold"/>
              </a:rPr>
              <a:t>CẢM ƠN SỰ LẮNG NGHE VÀ ĐÁNH GIÁ CỦA HỘI ĐỒNG !</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048138" y="3410126"/>
            <a:ext cx="12191724" cy="3466748"/>
            <a:chOff x="0" y="0"/>
            <a:chExt cx="3210989" cy="913053"/>
          </a:xfrm>
        </p:grpSpPr>
        <p:sp>
          <p:nvSpPr>
            <p:cNvPr id="4" name="Freeform 4"/>
            <p:cNvSpPr/>
            <p:nvPr/>
          </p:nvSpPr>
          <p:spPr>
            <a:xfrm>
              <a:off x="0" y="0"/>
              <a:ext cx="3210989" cy="913053"/>
            </a:xfrm>
            <a:custGeom>
              <a:avLst/>
              <a:gdLst/>
              <a:ahLst/>
              <a:cxnLst/>
              <a:rect l="l" t="t" r="r" b="b"/>
              <a:pathLst>
                <a:path w="3210989" h="913053">
                  <a:moveTo>
                    <a:pt x="26036" y="0"/>
                  </a:moveTo>
                  <a:lnTo>
                    <a:pt x="3184953" y="0"/>
                  </a:lnTo>
                  <a:cubicBezTo>
                    <a:pt x="3199333" y="0"/>
                    <a:pt x="3210989" y="11657"/>
                    <a:pt x="3210989" y="26036"/>
                  </a:cubicBezTo>
                  <a:lnTo>
                    <a:pt x="3210989" y="887017"/>
                  </a:lnTo>
                  <a:cubicBezTo>
                    <a:pt x="3210989" y="893922"/>
                    <a:pt x="3208246" y="900545"/>
                    <a:pt x="3203363" y="905427"/>
                  </a:cubicBezTo>
                  <a:cubicBezTo>
                    <a:pt x="3198481" y="910310"/>
                    <a:pt x="3191859" y="913053"/>
                    <a:pt x="3184953" y="913053"/>
                  </a:cubicBezTo>
                  <a:lnTo>
                    <a:pt x="26036" y="913053"/>
                  </a:lnTo>
                  <a:cubicBezTo>
                    <a:pt x="11657" y="913053"/>
                    <a:pt x="0" y="901396"/>
                    <a:pt x="0" y="887017"/>
                  </a:cubicBezTo>
                  <a:lnTo>
                    <a:pt x="0" y="26036"/>
                  </a:lnTo>
                  <a:cubicBezTo>
                    <a:pt x="0" y="11657"/>
                    <a:pt x="11657" y="0"/>
                    <a:pt x="26036" y="0"/>
                  </a:cubicBezTo>
                  <a:close/>
                </a:path>
              </a:pathLst>
            </a:custGeom>
            <a:solidFill>
              <a:srgbClr val="0D7377"/>
            </a:solidFill>
            <a:ln w="66675" cap="rnd">
              <a:solidFill>
                <a:srgbClr val="FFFFFF"/>
              </a:solidFill>
              <a:prstDash val="solid"/>
              <a:round/>
            </a:ln>
          </p:spPr>
        </p:sp>
        <p:sp>
          <p:nvSpPr>
            <p:cNvPr id="5" name="TextBox 5"/>
            <p:cNvSpPr txBox="1"/>
            <p:nvPr/>
          </p:nvSpPr>
          <p:spPr>
            <a:xfrm>
              <a:off x="0" y="-28575"/>
              <a:ext cx="3210989" cy="941628"/>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6" name="TextBox 6"/>
          <p:cNvSpPr txBox="1"/>
          <p:nvPr/>
        </p:nvSpPr>
        <p:spPr>
          <a:xfrm>
            <a:off x="3048138" y="3701415"/>
            <a:ext cx="12191724" cy="2750819"/>
          </a:xfrm>
          <a:prstGeom prst="rect">
            <a:avLst/>
          </a:prstGeom>
        </p:spPr>
        <p:txBody>
          <a:bodyPr lIns="0" tIns="0" rIns="0" bIns="0" rtlCol="0" anchor="t">
            <a:spAutoFit/>
          </a:bodyPr>
          <a:lstStyle/>
          <a:p>
            <a:pPr algn="ctr">
              <a:lnSpc>
                <a:spcPts val="11040"/>
              </a:lnSpc>
            </a:pPr>
            <a:r>
              <a:rPr lang="en-US" sz="8000">
                <a:solidFill>
                  <a:srgbClr val="FFFFFF"/>
                </a:solidFill>
                <a:latin typeface="Be Vietnam Ultra-Bold"/>
                <a:ea typeface="Be Vietnam Ultra-Bold"/>
                <a:cs typeface="Be Vietnam Ultra-Bold"/>
                <a:sym typeface="Be Vietnam Ultra-Bold"/>
              </a:rPr>
              <a:t>PHẦN 1</a:t>
            </a:r>
          </a:p>
          <a:p>
            <a:pPr algn="ctr">
              <a:lnSpc>
                <a:spcPts val="11040"/>
              </a:lnSpc>
              <a:spcBef>
                <a:spcPct val="0"/>
              </a:spcBef>
            </a:pPr>
            <a:r>
              <a:rPr lang="en-US" sz="8000">
                <a:solidFill>
                  <a:srgbClr val="FFFFFF"/>
                </a:solidFill>
                <a:latin typeface="Be Vietnam Ultra-Bold"/>
                <a:ea typeface="Be Vietnam Ultra-Bold"/>
                <a:cs typeface="Be Vietnam Ultra-Bold"/>
                <a:sym typeface="Be Vietnam Ultra-Bold"/>
              </a:rPr>
              <a:t>MỤC TIÊU VÀ BÀI TOÁN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971550"/>
            <a:ext cx="8428965" cy="815975"/>
          </a:xfrm>
          <a:prstGeom prst="rect">
            <a:avLst/>
          </a:prstGeom>
        </p:spPr>
        <p:txBody>
          <a:bodyPr lIns="0" tIns="0" rIns="0" bIns="0" rtlCol="0" anchor="t">
            <a:spAutoFit/>
          </a:bodyPr>
          <a:lstStyle/>
          <a:p>
            <a:pPr marL="0" lvl="0" indent="0" algn="ctr">
              <a:lnSpc>
                <a:spcPts val="6549"/>
              </a:lnSpc>
              <a:spcBef>
                <a:spcPct val="0"/>
              </a:spcBef>
            </a:pPr>
            <a:r>
              <a:rPr lang="en-US" sz="4999" spc="149" dirty="0">
                <a:solidFill>
                  <a:srgbClr val="606060"/>
                </a:solidFill>
                <a:latin typeface="Be Vietnam Ultra-Bold"/>
                <a:ea typeface="Be Vietnam Ultra-Bold"/>
                <a:cs typeface="Be Vietnam Ultra-Bold"/>
                <a:sym typeface="Be Vietnam Ultra-Bold"/>
              </a:rPr>
              <a:t>MỤC TIÊU</a:t>
            </a:r>
          </a:p>
        </p:txBody>
      </p:sp>
      <p:grpSp>
        <p:nvGrpSpPr>
          <p:cNvPr id="3" name="Group 3"/>
          <p:cNvGrpSpPr/>
          <p:nvPr/>
        </p:nvGrpSpPr>
        <p:grpSpPr>
          <a:xfrm>
            <a:off x="1713385" y="3804386"/>
            <a:ext cx="1463230" cy="1300219"/>
            <a:chOff x="0" y="0"/>
            <a:chExt cx="1950973" cy="1733625"/>
          </a:xfrm>
        </p:grpSpPr>
        <p:sp>
          <p:nvSpPr>
            <p:cNvPr id="4" name="Freeform 4"/>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xmlns="" r:embed="rId3"/>
                  </a:ext>
                </a:extLst>
              </a:blip>
              <a:stretch>
                <a:fillRect t="-6268" b="-6268"/>
              </a:stretch>
            </a:blipFill>
          </p:spPr>
        </p:sp>
        <p:sp>
          <p:nvSpPr>
            <p:cNvPr id="5" name="TextBox 5"/>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FFFFFF"/>
                  </a:solidFill>
                  <a:latin typeface="Clear Sans Bold"/>
                  <a:ea typeface="Clear Sans Bold"/>
                  <a:cs typeface="Clear Sans Bold"/>
                  <a:sym typeface="Clear Sans Bold"/>
                </a:rPr>
                <a:t>01</a:t>
              </a:r>
            </a:p>
          </p:txBody>
        </p:sp>
      </p:grpSp>
      <p:grpSp>
        <p:nvGrpSpPr>
          <p:cNvPr id="6" name="Group 6"/>
          <p:cNvGrpSpPr/>
          <p:nvPr/>
        </p:nvGrpSpPr>
        <p:grpSpPr>
          <a:xfrm>
            <a:off x="8391095" y="3804386"/>
            <a:ext cx="1463230" cy="1300219"/>
            <a:chOff x="0" y="0"/>
            <a:chExt cx="1950973" cy="1733625"/>
          </a:xfrm>
        </p:grpSpPr>
        <p:sp>
          <p:nvSpPr>
            <p:cNvPr id="7" name="Freeform 7"/>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xmlns="" r:embed="rId5"/>
                  </a:ext>
                </a:extLst>
              </a:blip>
              <a:stretch>
                <a:fillRect t="-6268" b="-6268"/>
              </a:stretch>
            </a:blipFill>
          </p:spPr>
        </p:sp>
        <p:sp>
          <p:nvSpPr>
            <p:cNvPr id="8" name="TextBox 8"/>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ea typeface="Clear Sans Bold"/>
                  <a:cs typeface="Clear Sans Bold"/>
                  <a:sym typeface="Clear Sans Bold"/>
                </a:rPr>
                <a:t>03</a:t>
              </a:r>
            </a:p>
          </p:txBody>
        </p:sp>
      </p:grpSp>
      <p:grpSp>
        <p:nvGrpSpPr>
          <p:cNvPr id="9" name="Group 9"/>
          <p:cNvGrpSpPr/>
          <p:nvPr/>
        </p:nvGrpSpPr>
        <p:grpSpPr>
          <a:xfrm>
            <a:off x="15068804" y="3804386"/>
            <a:ext cx="1463230" cy="1300219"/>
            <a:chOff x="0" y="0"/>
            <a:chExt cx="1950973" cy="1733625"/>
          </a:xfrm>
        </p:grpSpPr>
        <p:sp>
          <p:nvSpPr>
            <p:cNvPr id="10" name="Freeform 10"/>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xmlns="" r:embed="rId7"/>
                  </a:ext>
                </a:extLst>
              </a:blip>
              <a:stretch>
                <a:fillRect t="-6268" b="-6268"/>
              </a:stretch>
            </a:blipFill>
          </p:spPr>
        </p:sp>
        <p:sp>
          <p:nvSpPr>
            <p:cNvPr id="11" name="TextBox 11"/>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ea typeface="Clear Sans Bold"/>
                  <a:cs typeface="Clear Sans Bold"/>
                  <a:sym typeface="Clear Sans Bold"/>
                </a:rPr>
                <a:t>05</a:t>
              </a:r>
            </a:p>
          </p:txBody>
        </p:sp>
      </p:grpSp>
      <p:grpSp>
        <p:nvGrpSpPr>
          <p:cNvPr id="12" name="Group 12"/>
          <p:cNvGrpSpPr/>
          <p:nvPr/>
        </p:nvGrpSpPr>
        <p:grpSpPr>
          <a:xfrm>
            <a:off x="5052240" y="7388491"/>
            <a:ext cx="1463230" cy="1300219"/>
            <a:chOff x="0" y="0"/>
            <a:chExt cx="1950973" cy="1733625"/>
          </a:xfrm>
        </p:grpSpPr>
        <p:sp>
          <p:nvSpPr>
            <p:cNvPr id="13" name="Freeform 13"/>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8">
                <a:extLst>
                  <a:ext uri="{96DAC541-7B7A-43D3-8B79-37D633B846F1}">
                    <asvg:svgBlip xmlns:asvg="http://schemas.microsoft.com/office/drawing/2016/SVG/main" xmlns="" r:embed="rId9"/>
                  </a:ext>
                </a:extLst>
              </a:blip>
              <a:stretch>
                <a:fillRect t="-6268" b="-6268"/>
              </a:stretch>
            </a:blipFill>
          </p:spPr>
        </p:sp>
        <p:sp>
          <p:nvSpPr>
            <p:cNvPr id="14" name="TextBox 14"/>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ea typeface="Clear Sans Bold"/>
                  <a:cs typeface="Clear Sans Bold"/>
                  <a:sym typeface="Clear Sans Bold"/>
                </a:rPr>
                <a:t>02</a:t>
              </a:r>
            </a:p>
          </p:txBody>
        </p:sp>
      </p:grpSp>
      <p:grpSp>
        <p:nvGrpSpPr>
          <p:cNvPr id="15" name="Group 15"/>
          <p:cNvGrpSpPr/>
          <p:nvPr/>
        </p:nvGrpSpPr>
        <p:grpSpPr>
          <a:xfrm>
            <a:off x="11729949" y="7388491"/>
            <a:ext cx="1463230" cy="1300219"/>
            <a:chOff x="0" y="0"/>
            <a:chExt cx="1950973" cy="1733625"/>
          </a:xfrm>
        </p:grpSpPr>
        <p:sp>
          <p:nvSpPr>
            <p:cNvPr id="16" name="Freeform 16"/>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10">
                <a:extLst>
                  <a:ext uri="{96DAC541-7B7A-43D3-8B79-37D633B846F1}">
                    <asvg:svgBlip xmlns:asvg="http://schemas.microsoft.com/office/drawing/2016/SVG/main" xmlns="" r:embed="rId11"/>
                  </a:ext>
                </a:extLst>
              </a:blip>
              <a:stretch>
                <a:fillRect t="-6268" b="-6268"/>
              </a:stretch>
            </a:blipFill>
          </p:spPr>
        </p:sp>
        <p:sp>
          <p:nvSpPr>
            <p:cNvPr id="17" name="TextBox 17"/>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ea typeface="Clear Sans Bold"/>
                  <a:cs typeface="Clear Sans Bold"/>
                  <a:sym typeface="Clear Sans Bold"/>
                </a:rPr>
                <a:t>04</a:t>
              </a:r>
            </a:p>
          </p:txBody>
        </p:sp>
      </p:grpSp>
      <p:grpSp>
        <p:nvGrpSpPr>
          <p:cNvPr id="18" name="Group 18"/>
          <p:cNvGrpSpPr/>
          <p:nvPr/>
        </p:nvGrpSpPr>
        <p:grpSpPr>
          <a:xfrm>
            <a:off x="1209713" y="5900277"/>
            <a:ext cx="2555736" cy="2636504"/>
            <a:chOff x="0" y="-38100"/>
            <a:chExt cx="3407648" cy="3515337"/>
          </a:xfrm>
        </p:grpSpPr>
        <p:sp>
          <p:nvSpPr>
            <p:cNvPr id="19" name="TextBox 19"/>
            <p:cNvSpPr txBox="1"/>
            <p:nvPr/>
          </p:nvSpPr>
          <p:spPr>
            <a:xfrm>
              <a:off x="0" y="-38100"/>
              <a:ext cx="3407648" cy="1162712"/>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mo Bold"/>
                  <a:ea typeface="Arimo Bold"/>
                  <a:cs typeface="Arimo Bold"/>
                  <a:sym typeface="Arimo Bold"/>
                </a:rPr>
                <a:t>XÂY </a:t>
              </a:r>
              <a:r>
                <a:rPr lang="en-US" sz="2600" spc="101" dirty="0" smtClean="0">
                  <a:solidFill>
                    <a:srgbClr val="191919"/>
                  </a:solidFill>
                  <a:latin typeface="Arimo Bold"/>
                  <a:ea typeface="Arimo Bold"/>
                  <a:cs typeface="Arimo Bold"/>
                  <a:sym typeface="Arimo Bold"/>
                </a:rPr>
                <a:t>DỰNG</a:t>
              </a:r>
              <a:br>
                <a:rPr lang="en-US" sz="2600" spc="101" dirty="0" smtClean="0">
                  <a:solidFill>
                    <a:srgbClr val="191919"/>
                  </a:solidFill>
                  <a:latin typeface="Arimo Bold"/>
                  <a:ea typeface="Arimo Bold"/>
                  <a:cs typeface="Arimo Bold"/>
                  <a:sym typeface="Arimo Bold"/>
                </a:rPr>
              </a:br>
              <a:r>
                <a:rPr lang="en-US" sz="2600" spc="101" dirty="0" smtClean="0">
                  <a:solidFill>
                    <a:srgbClr val="191919"/>
                  </a:solidFill>
                  <a:latin typeface="Arimo Bold"/>
                  <a:ea typeface="Arimo Bold"/>
                  <a:cs typeface="Arimo Bold"/>
                  <a:sym typeface="Arimo Bold"/>
                </a:rPr>
                <a:t>ỨNG DỤNG </a:t>
              </a:r>
              <a:endParaRPr lang="en-US" sz="2600" spc="101" dirty="0">
                <a:solidFill>
                  <a:srgbClr val="191919"/>
                </a:solidFill>
                <a:latin typeface="Arimo Bold"/>
                <a:ea typeface="Arimo Bold"/>
                <a:cs typeface="Arimo Bold"/>
                <a:sym typeface="Arimo Bold"/>
              </a:endParaRPr>
            </a:p>
          </p:txBody>
        </p:sp>
        <p:sp>
          <p:nvSpPr>
            <p:cNvPr id="20" name="TextBox 20"/>
            <p:cNvSpPr txBox="1"/>
            <p:nvPr/>
          </p:nvSpPr>
          <p:spPr>
            <a:xfrm>
              <a:off x="0" y="1425394"/>
              <a:ext cx="3407648" cy="2051843"/>
            </a:xfrm>
            <a:prstGeom prst="rect">
              <a:avLst/>
            </a:prstGeom>
          </p:spPr>
          <p:txBody>
            <a:bodyPr lIns="0" tIns="0" rIns="0" bIns="0" rtlCol="0" anchor="t">
              <a:spAutoFit/>
            </a:bodyPr>
            <a:lstStyle/>
            <a:p>
              <a:pPr algn="ctr">
                <a:lnSpc>
                  <a:spcPts val="3000"/>
                </a:lnSpc>
              </a:pPr>
              <a:r>
                <a:rPr lang="en-US" sz="2000" spc="100" dirty="0" err="1">
                  <a:solidFill>
                    <a:srgbClr val="191919"/>
                  </a:solidFill>
                  <a:latin typeface="Be Vietnam"/>
                  <a:ea typeface="Be Vietnam"/>
                  <a:cs typeface="Be Vietnam"/>
                  <a:sym typeface="Be Vietnam"/>
                </a:rPr>
                <a:t>Xây</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dựng</a:t>
              </a:r>
              <a:r>
                <a:rPr lang="en-US" sz="2000" spc="100" dirty="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một</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ứng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dụng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quản</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lý</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quán</a:t>
              </a:r>
              <a:r>
                <a:rPr lang="en-US" sz="2000" spc="100" dirty="0" smtClean="0">
                  <a:solidFill>
                    <a:srgbClr val="191919"/>
                  </a:solidFill>
                  <a:latin typeface="Be Vietnam"/>
                  <a:ea typeface="Be Vietnam"/>
                  <a:cs typeface="Be Vietnam"/>
                  <a:sym typeface="Be Vietnam"/>
                </a:rPr>
                <a:t> café </a:t>
              </a:r>
              <a:r>
                <a:rPr lang="en-US" sz="2000" spc="100" dirty="0" err="1" smtClean="0">
                  <a:solidFill>
                    <a:srgbClr val="191919"/>
                  </a:solidFill>
                  <a:latin typeface="Be Vietnam"/>
                  <a:ea typeface="Be Vietnam"/>
                  <a:cs typeface="Be Vietnam"/>
                  <a:sym typeface="Be Vietnam"/>
                </a:rPr>
                <a:t>dễ</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sử</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dụng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cho</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khách</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hàng</a:t>
              </a:r>
              <a:endParaRPr lang="en-US" sz="2000" spc="100" dirty="0" smtClean="0">
                <a:solidFill>
                  <a:srgbClr val="191919"/>
                </a:solidFill>
                <a:latin typeface="Be Vietnam"/>
                <a:ea typeface="Be Vietnam"/>
                <a:cs typeface="Be Vietnam"/>
                <a:sym typeface="Be Vietnam"/>
              </a:endParaRPr>
            </a:p>
          </p:txBody>
        </p:sp>
      </p:grpSp>
      <p:grpSp>
        <p:nvGrpSpPr>
          <p:cNvPr id="21" name="Group 21"/>
          <p:cNvGrpSpPr/>
          <p:nvPr/>
        </p:nvGrpSpPr>
        <p:grpSpPr>
          <a:xfrm rot="2835048">
            <a:off x="2387870" y="5961885"/>
            <a:ext cx="3297848" cy="267371"/>
            <a:chOff x="0" y="0"/>
            <a:chExt cx="6265849" cy="508000"/>
          </a:xfrm>
        </p:grpSpPr>
        <p:sp>
          <p:nvSpPr>
            <p:cNvPr id="22" name="Freeform 22"/>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86EAE9"/>
            </a:solidFill>
          </p:spPr>
        </p:sp>
        <p:sp>
          <p:nvSpPr>
            <p:cNvPr id="23" name="Freeform 23"/>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grpSp>
        <p:nvGrpSpPr>
          <p:cNvPr id="24" name="Group 24"/>
          <p:cNvGrpSpPr/>
          <p:nvPr/>
        </p:nvGrpSpPr>
        <p:grpSpPr>
          <a:xfrm>
            <a:off x="7703146" y="6090777"/>
            <a:ext cx="2839127" cy="2680701"/>
            <a:chOff x="0" y="20828"/>
            <a:chExt cx="3785502" cy="3574271"/>
          </a:xfrm>
        </p:grpSpPr>
        <p:sp>
          <p:nvSpPr>
            <p:cNvPr id="25" name="TextBox 25"/>
            <p:cNvSpPr txBox="1"/>
            <p:nvPr/>
          </p:nvSpPr>
          <p:spPr>
            <a:xfrm>
              <a:off x="0" y="20828"/>
              <a:ext cx="3785502" cy="1116076"/>
            </a:xfrm>
            <a:prstGeom prst="rect">
              <a:avLst/>
            </a:prstGeom>
          </p:spPr>
          <p:txBody>
            <a:bodyPr lIns="0" tIns="0" rIns="0" bIns="0" rtlCol="0" anchor="t">
              <a:spAutoFit/>
            </a:bodyPr>
            <a:lstStyle/>
            <a:p>
              <a:pPr marL="0" lvl="0" indent="0" algn="ctr">
                <a:lnSpc>
                  <a:spcPts val="3353"/>
                </a:lnSpc>
                <a:spcBef>
                  <a:spcPct val="0"/>
                </a:spcBef>
              </a:pPr>
              <a:r>
                <a:rPr lang="en-US" sz="2599" spc="101">
                  <a:solidFill>
                    <a:srgbClr val="191919"/>
                  </a:solidFill>
                  <a:latin typeface="Arimo Bold"/>
                  <a:ea typeface="Arimo Bold"/>
                  <a:cs typeface="Arimo Bold"/>
                  <a:sym typeface="Arimo Bold"/>
                </a:rPr>
                <a:t>QUẢN LÝ HIỆU QUẢ</a:t>
              </a:r>
            </a:p>
          </p:txBody>
        </p:sp>
        <p:sp>
          <p:nvSpPr>
            <p:cNvPr id="26" name="TextBox 26"/>
            <p:cNvSpPr txBox="1"/>
            <p:nvPr/>
          </p:nvSpPr>
          <p:spPr>
            <a:xfrm>
              <a:off x="0" y="1543253"/>
              <a:ext cx="3785502" cy="2051846"/>
            </a:xfrm>
            <a:prstGeom prst="rect">
              <a:avLst/>
            </a:prstGeom>
          </p:spPr>
          <p:txBody>
            <a:bodyPr lIns="0" tIns="0" rIns="0" bIns="0" rtlCol="0" anchor="t">
              <a:spAutoFit/>
            </a:bodyPr>
            <a:lstStyle/>
            <a:p>
              <a:pPr algn="ctr">
                <a:lnSpc>
                  <a:spcPts val="3000"/>
                </a:lnSpc>
              </a:pPr>
              <a:r>
                <a:rPr lang="en-US" sz="2000" spc="100" dirty="0" err="1">
                  <a:solidFill>
                    <a:srgbClr val="191919"/>
                  </a:solidFill>
                  <a:latin typeface="Be Vietnam"/>
                  <a:ea typeface="Be Vietnam"/>
                  <a:cs typeface="Be Vietnam"/>
                  <a:sym typeface="Be Vietnam"/>
                </a:rPr>
                <a:t>Tạo</a:t>
              </a:r>
              <a:r>
                <a:rPr lang="en-US" sz="2000" spc="100" dirty="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ra</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ứng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dụng</a:t>
              </a:r>
              <a:r>
                <a:rPr lang="en-US" sz="2000" spc="100" dirty="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quản</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lý</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hóa</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đơn</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và</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đồ</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uống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một</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cách</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hiệu</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quả</a:t>
              </a:r>
              <a:endParaRPr lang="en-US" sz="2000" spc="100" dirty="0">
                <a:solidFill>
                  <a:srgbClr val="191919"/>
                </a:solidFill>
                <a:latin typeface="Be Vietnam"/>
                <a:ea typeface="Be Vietnam"/>
                <a:cs typeface="Be Vietnam"/>
                <a:sym typeface="Be Vietnam"/>
              </a:endParaRPr>
            </a:p>
          </p:txBody>
        </p:sp>
      </p:grpSp>
      <p:grpSp>
        <p:nvGrpSpPr>
          <p:cNvPr id="27" name="Group 27"/>
          <p:cNvGrpSpPr/>
          <p:nvPr/>
        </p:nvGrpSpPr>
        <p:grpSpPr>
          <a:xfrm>
            <a:off x="14522551" y="6074058"/>
            <a:ext cx="2555736" cy="2217405"/>
            <a:chOff x="0" y="-38100"/>
            <a:chExt cx="3407648" cy="2956544"/>
          </a:xfrm>
        </p:grpSpPr>
        <p:sp>
          <p:nvSpPr>
            <p:cNvPr id="28" name="TextBox 28"/>
            <p:cNvSpPr txBox="1"/>
            <p:nvPr/>
          </p:nvSpPr>
          <p:spPr>
            <a:xfrm>
              <a:off x="0" y="-38100"/>
              <a:ext cx="3407648"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ea typeface="Arimo Bold"/>
                  <a:cs typeface="Arimo Bold"/>
                  <a:sym typeface="Arimo Bold"/>
                </a:rPr>
                <a:t>PHÁT TRIỂN</a:t>
              </a:r>
            </a:p>
          </p:txBody>
        </p:sp>
        <p:sp>
          <p:nvSpPr>
            <p:cNvPr id="29" name="TextBox 29"/>
            <p:cNvSpPr txBox="1"/>
            <p:nvPr/>
          </p:nvSpPr>
          <p:spPr>
            <a:xfrm>
              <a:off x="0" y="866597"/>
              <a:ext cx="3407648" cy="2051847"/>
            </a:xfrm>
            <a:prstGeom prst="rect">
              <a:avLst/>
            </a:prstGeom>
          </p:spPr>
          <p:txBody>
            <a:bodyPr lIns="0" tIns="0" rIns="0" bIns="0" rtlCol="0" anchor="t">
              <a:spAutoFit/>
            </a:bodyPr>
            <a:lstStyle/>
            <a:p>
              <a:pPr algn="ctr">
                <a:lnSpc>
                  <a:spcPts val="3000"/>
                </a:lnSpc>
              </a:pPr>
              <a:r>
                <a:rPr lang="en-US" sz="2000" spc="100" dirty="0" err="1" smtClean="0">
                  <a:solidFill>
                    <a:srgbClr val="191919"/>
                  </a:solidFill>
                  <a:latin typeface="Be Vietnam"/>
                  <a:ea typeface="Be Vietnam"/>
                  <a:cs typeface="Be Vietnam"/>
                  <a:sym typeface="Be Vietnam"/>
                </a:rPr>
                <a:t>Tạo</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ứng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dụng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tích</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hợp</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được</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nhiều</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tính</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năng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mới</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trong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tương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lai</a:t>
              </a:r>
              <a:endParaRPr lang="en-US" sz="2000" spc="100" dirty="0">
                <a:solidFill>
                  <a:srgbClr val="191919"/>
                </a:solidFill>
                <a:latin typeface="Be Vietnam"/>
                <a:ea typeface="Be Vietnam"/>
                <a:cs typeface="Be Vietnam"/>
                <a:sym typeface="Be Vietnam"/>
              </a:endParaRPr>
            </a:p>
          </p:txBody>
        </p:sp>
      </p:grpSp>
      <p:grpSp>
        <p:nvGrpSpPr>
          <p:cNvPr id="30" name="Group 30"/>
          <p:cNvGrpSpPr/>
          <p:nvPr/>
        </p:nvGrpSpPr>
        <p:grpSpPr>
          <a:xfrm>
            <a:off x="4131814" y="2992382"/>
            <a:ext cx="3304083" cy="3391659"/>
            <a:chOff x="0" y="-19050"/>
            <a:chExt cx="4405443" cy="4522212"/>
          </a:xfrm>
        </p:grpSpPr>
        <p:sp>
          <p:nvSpPr>
            <p:cNvPr id="31" name="TextBox 31"/>
            <p:cNvSpPr txBox="1"/>
            <p:nvPr/>
          </p:nvSpPr>
          <p:spPr>
            <a:xfrm>
              <a:off x="0" y="-19050"/>
              <a:ext cx="4405443" cy="109702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Be Vietnam Ultra-Bold"/>
                  <a:ea typeface="Be Vietnam Ultra-Bold"/>
                  <a:cs typeface="Be Vietnam Ultra-Bold"/>
                  <a:sym typeface="Be Vietnam Ultra-Bold"/>
                </a:rPr>
                <a:t>TỐI ƯU TRẢI NGHIỆM</a:t>
              </a:r>
            </a:p>
          </p:txBody>
        </p:sp>
        <p:sp>
          <p:nvSpPr>
            <p:cNvPr id="32" name="TextBox 32"/>
            <p:cNvSpPr txBox="1"/>
            <p:nvPr/>
          </p:nvSpPr>
          <p:spPr>
            <a:xfrm>
              <a:off x="0" y="1425397"/>
              <a:ext cx="4405443" cy="3077765"/>
            </a:xfrm>
            <a:prstGeom prst="rect">
              <a:avLst/>
            </a:prstGeom>
          </p:spPr>
          <p:txBody>
            <a:bodyPr lIns="0" tIns="0" rIns="0" bIns="0" rtlCol="0" anchor="t">
              <a:spAutoFit/>
            </a:bodyPr>
            <a:lstStyle/>
            <a:p>
              <a:pPr algn="ctr">
                <a:lnSpc>
                  <a:spcPts val="3000"/>
                </a:lnSpc>
              </a:pPr>
              <a:r>
                <a:rPr lang="en-US" sz="2000" spc="100" dirty="0" err="1">
                  <a:solidFill>
                    <a:srgbClr val="191919"/>
                  </a:solidFill>
                  <a:latin typeface="Be Vietnam"/>
                  <a:ea typeface="Be Vietnam"/>
                  <a:cs typeface="Be Vietnam"/>
                  <a:sym typeface="Be Vietnam"/>
                </a:rPr>
                <a:t>Giao</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diện</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thân</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thiện</a:t>
              </a:r>
              <a:r>
                <a:rPr lang="en-US" sz="2000" spc="100" dirty="0">
                  <a:solidFill>
                    <a:srgbClr val="191919"/>
                  </a:solidFill>
                  <a:latin typeface="Be Vietnam"/>
                  <a:ea typeface="Be Vietnam"/>
                  <a:cs typeface="Be Vietnam"/>
                  <a:sym typeface="Be Vietnam"/>
                </a:rPr>
                <a:t>,</a:t>
              </a:r>
            </a:p>
            <a:p>
              <a:pPr algn="ctr">
                <a:lnSpc>
                  <a:spcPts val="3000"/>
                </a:lnSpc>
              </a:pPr>
              <a:r>
                <a:rPr lang="en-US" sz="2000" spc="100" dirty="0" err="1">
                  <a:solidFill>
                    <a:srgbClr val="191919"/>
                  </a:solidFill>
                  <a:latin typeface="Be Vietnam"/>
                  <a:ea typeface="Be Vietnam"/>
                  <a:cs typeface="Be Vietnam"/>
                  <a:sym typeface="Be Vietnam"/>
                </a:rPr>
                <a:t>tích</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hợp</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các</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tính</a:t>
              </a:r>
              <a:r>
                <a:rPr lang="en-US" sz="2000" spc="100" dirty="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năng</a:t>
              </a:r>
              <a:r>
                <a:rPr lang="en-US" sz="2000" spc="100" dirty="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thanh</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toán</a:t>
              </a:r>
              <a:r>
                <a:rPr lang="en-US" sz="2000" spc="100" dirty="0" smtClean="0">
                  <a:solidFill>
                    <a:srgbClr val="191919"/>
                  </a:solidFill>
                  <a:latin typeface="Be Vietnam"/>
                  <a:ea typeface="Be Vietnam"/>
                  <a:cs typeface="Be Vietnam"/>
                  <a:sym typeface="Be Vietnam"/>
                </a:rPr>
                <a:t> , </a:t>
              </a:r>
              <a:r>
                <a:rPr lang="en-US" sz="2000" spc="100" dirty="0" err="1" smtClean="0">
                  <a:solidFill>
                    <a:srgbClr val="191919"/>
                  </a:solidFill>
                  <a:latin typeface="Be Vietnam"/>
                  <a:ea typeface="Be Vietnam"/>
                  <a:cs typeface="Be Vietnam"/>
                  <a:sym typeface="Be Vietnam"/>
                </a:rPr>
                <a:t>quản</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lý</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và</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thông</a:t>
              </a:r>
              <a:r>
                <a:rPr lang="en-US" sz="2000" spc="100" dirty="0" smtClean="0">
                  <a:solidFill>
                    <a:srgbClr val="191919"/>
                  </a:solidFill>
                  <a:latin typeface="Be Vietnam"/>
                  <a:ea typeface="Be Vietnam"/>
                  <a:cs typeface="Be Vietnam"/>
                  <a:sym typeface="Be Vietnam"/>
                </a:rPr>
                <a:t> </a:t>
              </a:r>
              <a:r>
                <a:rPr lang="en-US" sz="2000" spc="100" dirty="0" err="1" smtClean="0">
                  <a:solidFill>
                    <a:srgbClr val="191919"/>
                  </a:solidFill>
                  <a:latin typeface="Be Vietnam"/>
                  <a:ea typeface="Be Vietnam"/>
                  <a:cs typeface="Be Vietnam"/>
                  <a:sym typeface="Be Vietnam"/>
                </a:rPr>
                <a:t>kê</a:t>
              </a:r>
              <a:r>
                <a:rPr lang="en-US" sz="2000" spc="100" dirty="0" smtClean="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Nâng</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cao</a:t>
              </a:r>
              <a:endParaRPr lang="en-US" sz="2000" spc="100" dirty="0">
                <a:solidFill>
                  <a:srgbClr val="191919"/>
                </a:solidFill>
                <a:latin typeface="Be Vietnam"/>
                <a:ea typeface="Be Vietnam"/>
                <a:cs typeface="Be Vietnam"/>
                <a:sym typeface="Be Vietnam"/>
              </a:endParaRPr>
            </a:p>
            <a:p>
              <a:pPr algn="ctr">
                <a:lnSpc>
                  <a:spcPts val="3000"/>
                </a:lnSpc>
              </a:pPr>
              <a:r>
                <a:rPr lang="en-US" sz="2000" spc="100" dirty="0" err="1">
                  <a:solidFill>
                    <a:srgbClr val="191919"/>
                  </a:solidFill>
                  <a:latin typeface="Be Vietnam"/>
                  <a:ea typeface="Be Vietnam"/>
                  <a:cs typeface="Be Vietnam"/>
                  <a:sym typeface="Be Vietnam"/>
                </a:rPr>
                <a:t>hiệu</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quả</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trải</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nghiệm</a:t>
              </a:r>
              <a:endParaRPr lang="en-US" sz="2000" spc="100" dirty="0">
                <a:solidFill>
                  <a:srgbClr val="191919"/>
                </a:solidFill>
                <a:latin typeface="Be Vietnam"/>
                <a:ea typeface="Be Vietnam"/>
                <a:cs typeface="Be Vietnam"/>
                <a:sym typeface="Be Vietnam"/>
              </a:endParaRPr>
            </a:p>
            <a:p>
              <a:pPr algn="ctr">
                <a:lnSpc>
                  <a:spcPts val="3000"/>
                </a:lnSpc>
              </a:pPr>
              <a:r>
                <a:rPr lang="en-US" sz="2000" spc="100" dirty="0" err="1">
                  <a:solidFill>
                    <a:srgbClr val="191919"/>
                  </a:solidFill>
                  <a:latin typeface="Be Vietnam"/>
                  <a:ea typeface="Be Vietnam"/>
                  <a:cs typeface="Be Vietnam"/>
                  <a:sym typeface="Be Vietnam"/>
                </a:rPr>
                <a:t>người</a:t>
              </a:r>
              <a:r>
                <a:rPr lang="en-US" sz="2000" spc="100" dirty="0">
                  <a:solidFill>
                    <a:srgbClr val="191919"/>
                  </a:solidFill>
                  <a:latin typeface="Be Vietnam"/>
                  <a:ea typeface="Be Vietnam"/>
                  <a:cs typeface="Be Vietnam"/>
                  <a:sym typeface="Be Vietnam"/>
                </a:rPr>
                <a:t> </a:t>
              </a:r>
              <a:r>
                <a:rPr lang="en-US" sz="2000" spc="100" dirty="0" err="1">
                  <a:solidFill>
                    <a:srgbClr val="191919"/>
                  </a:solidFill>
                  <a:latin typeface="Be Vietnam"/>
                  <a:ea typeface="Be Vietnam"/>
                  <a:cs typeface="Be Vietnam"/>
                  <a:sym typeface="Be Vietnam"/>
                </a:rPr>
                <a:t>dùng</a:t>
              </a:r>
              <a:endParaRPr lang="en-US" sz="2000" spc="100" dirty="0">
                <a:solidFill>
                  <a:srgbClr val="191919"/>
                </a:solidFill>
                <a:latin typeface="Be Vietnam"/>
                <a:ea typeface="Be Vietnam"/>
                <a:cs typeface="Be Vietnam"/>
                <a:sym typeface="Be Vietnam"/>
              </a:endParaRPr>
            </a:p>
          </p:txBody>
        </p:sp>
      </p:grpSp>
      <p:grpSp>
        <p:nvGrpSpPr>
          <p:cNvPr id="33" name="Group 33"/>
          <p:cNvGrpSpPr/>
          <p:nvPr/>
        </p:nvGrpSpPr>
        <p:grpSpPr>
          <a:xfrm>
            <a:off x="11183696" y="3513331"/>
            <a:ext cx="2555736" cy="2538278"/>
            <a:chOff x="0" y="0"/>
            <a:chExt cx="3407648" cy="3384371"/>
          </a:xfrm>
        </p:grpSpPr>
        <p:sp>
          <p:nvSpPr>
            <p:cNvPr id="34" name="TextBox 34"/>
            <p:cNvSpPr txBox="1"/>
            <p:nvPr/>
          </p:nvSpPr>
          <p:spPr>
            <a:xfrm>
              <a:off x="0" y="-38100"/>
              <a:ext cx="3407648"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ea typeface="Arimo Bold"/>
                  <a:cs typeface="Arimo Bold"/>
                  <a:sym typeface="Arimo Bold"/>
                </a:rPr>
                <a:t>BẢO VỆ DỮ LIỆU</a:t>
              </a:r>
            </a:p>
          </p:txBody>
        </p:sp>
        <p:sp>
          <p:nvSpPr>
            <p:cNvPr id="35" name="TextBox 35"/>
            <p:cNvSpPr txBox="1"/>
            <p:nvPr/>
          </p:nvSpPr>
          <p:spPr>
            <a:xfrm>
              <a:off x="0" y="1425396"/>
              <a:ext cx="3407648" cy="1997074"/>
            </a:xfrm>
            <a:prstGeom prst="rect">
              <a:avLst/>
            </a:prstGeom>
          </p:spPr>
          <p:txBody>
            <a:bodyPr lIns="0" tIns="0" rIns="0" bIns="0" rtlCol="0" anchor="t">
              <a:spAutoFit/>
            </a:bodyPr>
            <a:lstStyle/>
            <a:p>
              <a:pPr algn="ctr">
                <a:lnSpc>
                  <a:spcPts val="3000"/>
                </a:lnSpc>
              </a:pPr>
              <a:r>
                <a:rPr lang="en-US" sz="2000" spc="100">
                  <a:solidFill>
                    <a:srgbClr val="191919"/>
                  </a:solidFill>
                  <a:latin typeface="Be Vietnam"/>
                  <a:ea typeface="Be Vietnam"/>
                  <a:cs typeface="Be Vietnam"/>
                  <a:sym typeface="Be Vietnam"/>
                </a:rPr>
                <a:t>Áp dụng biện</a:t>
              </a:r>
            </a:p>
            <a:p>
              <a:pPr algn="ctr">
                <a:lnSpc>
                  <a:spcPts val="3000"/>
                </a:lnSpc>
              </a:pPr>
              <a:r>
                <a:rPr lang="en-US" sz="2000" spc="100">
                  <a:solidFill>
                    <a:srgbClr val="191919"/>
                  </a:solidFill>
                  <a:latin typeface="Be Vietnam"/>
                  <a:ea typeface="Be Vietnam"/>
                  <a:cs typeface="Be Vietnam"/>
                  <a:sym typeface="Be Vietnam"/>
                </a:rPr>
                <a:t>pháp bảo mật</a:t>
              </a:r>
            </a:p>
            <a:p>
              <a:pPr algn="ctr">
                <a:lnSpc>
                  <a:spcPts val="3000"/>
                </a:lnSpc>
              </a:pPr>
              <a:r>
                <a:rPr lang="en-US" sz="2000" spc="100">
                  <a:solidFill>
                    <a:srgbClr val="191919"/>
                  </a:solidFill>
                  <a:latin typeface="Be Vietnam"/>
                  <a:ea typeface="Be Vietnam"/>
                  <a:cs typeface="Be Vietnam"/>
                  <a:sym typeface="Be Vietnam"/>
                </a:rPr>
                <a:t>để bảo vệ thông</a:t>
              </a:r>
            </a:p>
            <a:p>
              <a:pPr algn="ctr">
                <a:lnSpc>
                  <a:spcPts val="3000"/>
                </a:lnSpc>
              </a:pPr>
              <a:r>
                <a:rPr lang="en-US" sz="2000" spc="100">
                  <a:solidFill>
                    <a:srgbClr val="191919"/>
                  </a:solidFill>
                  <a:latin typeface="Be Vietnam"/>
                  <a:ea typeface="Be Vietnam"/>
                  <a:cs typeface="Be Vietnam"/>
                  <a:sym typeface="Be Vietnam"/>
                </a:rPr>
                <a:t>tin người dùng</a:t>
              </a:r>
            </a:p>
          </p:txBody>
        </p:sp>
      </p:grpSp>
      <p:grpSp>
        <p:nvGrpSpPr>
          <p:cNvPr id="36" name="Group 36"/>
          <p:cNvGrpSpPr/>
          <p:nvPr/>
        </p:nvGrpSpPr>
        <p:grpSpPr>
          <a:xfrm rot="2835048">
            <a:off x="9096357" y="5961885"/>
            <a:ext cx="3297848" cy="267371"/>
            <a:chOff x="0" y="0"/>
            <a:chExt cx="6265849" cy="508000"/>
          </a:xfrm>
        </p:grpSpPr>
        <p:sp>
          <p:nvSpPr>
            <p:cNvPr id="37" name="Freeform 37"/>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7C9EF"/>
            </a:solidFill>
          </p:spPr>
        </p:sp>
        <p:sp>
          <p:nvSpPr>
            <p:cNvPr id="38" name="Freeform 38"/>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39" name="Group 39"/>
          <p:cNvGrpSpPr/>
          <p:nvPr/>
        </p:nvGrpSpPr>
        <p:grpSpPr>
          <a:xfrm rot="-2699999">
            <a:off x="5481675" y="6312920"/>
            <a:ext cx="3297848" cy="267371"/>
            <a:chOff x="0" y="0"/>
            <a:chExt cx="6265849" cy="508000"/>
          </a:xfrm>
        </p:grpSpPr>
        <p:sp>
          <p:nvSpPr>
            <p:cNvPr id="40" name="Freeform 40"/>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3EDAD8"/>
            </a:solidFill>
          </p:spPr>
        </p:sp>
        <p:sp>
          <p:nvSpPr>
            <p:cNvPr id="41" name="Freeform 41"/>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grpSp>
        <p:nvGrpSpPr>
          <p:cNvPr id="42" name="Group 42"/>
          <p:cNvGrpSpPr/>
          <p:nvPr/>
        </p:nvGrpSpPr>
        <p:grpSpPr>
          <a:xfrm rot="-2699999">
            <a:off x="12159384" y="6312920"/>
            <a:ext cx="3297848" cy="267371"/>
            <a:chOff x="0" y="0"/>
            <a:chExt cx="6265849" cy="508000"/>
          </a:xfrm>
        </p:grpSpPr>
        <p:sp>
          <p:nvSpPr>
            <p:cNvPr id="43" name="Freeform 43"/>
            <p:cNvSpPr/>
            <p:nvPr/>
          </p:nvSpPr>
          <p:spPr>
            <a:xfrm>
              <a:off x="0" y="215900"/>
              <a:ext cx="5969939" cy="76200"/>
            </a:xfrm>
            <a:custGeom>
              <a:avLst/>
              <a:gdLst/>
              <a:ahLst/>
              <a:cxnLst/>
              <a:rect l="l" t="t" r="r" b="b"/>
              <a:pathLst>
                <a:path w="5969939" h="76200">
                  <a:moveTo>
                    <a:pt x="0" y="0"/>
                  </a:moveTo>
                  <a:lnTo>
                    <a:pt x="5969939" y="0"/>
                  </a:lnTo>
                  <a:lnTo>
                    <a:pt x="5969939" y="76200"/>
                  </a:lnTo>
                  <a:lnTo>
                    <a:pt x="0" y="76200"/>
                  </a:lnTo>
                  <a:close/>
                </a:path>
              </a:pathLst>
            </a:custGeom>
            <a:solidFill>
              <a:srgbClr val="2C92D5"/>
            </a:solidFill>
          </p:spPr>
        </p:sp>
        <p:sp>
          <p:nvSpPr>
            <p:cNvPr id="44" name="Freeform 44"/>
            <p:cNvSpPr/>
            <p:nvPr/>
          </p:nvSpPr>
          <p:spPr>
            <a:xfrm>
              <a:off x="5891199" y="1270"/>
              <a:ext cx="374650" cy="505460"/>
            </a:xfrm>
            <a:custGeom>
              <a:avLst/>
              <a:gdLst/>
              <a:ahLst/>
              <a:cxnLst/>
              <a:rect l="l" t="t" r="r" b="b"/>
              <a:pathLst>
                <a:path w="374650" h="505460">
                  <a:moveTo>
                    <a:pt x="0" y="505460"/>
                  </a:moveTo>
                  <a:lnTo>
                    <a:pt x="0" y="0"/>
                  </a:lnTo>
                  <a:lnTo>
                    <a:pt x="374650" y="252730"/>
                  </a:lnTo>
                  <a:close/>
                </a:path>
              </a:pathLst>
            </a:custGeom>
            <a:solidFill>
              <a:srgbClr val="2C92D5"/>
            </a:solidFill>
          </p:spPr>
        </p:sp>
      </p:grpSp>
      <p:grpSp>
        <p:nvGrpSpPr>
          <p:cNvPr id="45" name="Group 45"/>
          <p:cNvGrpSpPr/>
          <p:nvPr/>
        </p:nvGrpSpPr>
        <p:grpSpPr>
          <a:xfrm>
            <a:off x="-2223097" y="8952905"/>
            <a:ext cx="5578401" cy="557840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47" name="TextBox 4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48" name="Group 48"/>
          <p:cNvGrpSpPr/>
          <p:nvPr/>
        </p:nvGrpSpPr>
        <p:grpSpPr>
          <a:xfrm>
            <a:off x="3358764" y="9032064"/>
            <a:ext cx="452472" cy="452472"/>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50" name="TextBox 50"/>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1" name="Group 51"/>
          <p:cNvGrpSpPr/>
          <p:nvPr/>
        </p:nvGrpSpPr>
        <p:grpSpPr>
          <a:xfrm>
            <a:off x="4707977" y="9593173"/>
            <a:ext cx="1183417" cy="11834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53" name="TextBox 53"/>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54" name="Group 54"/>
          <p:cNvGrpSpPr/>
          <p:nvPr/>
        </p:nvGrpSpPr>
        <p:grpSpPr>
          <a:xfrm>
            <a:off x="-1038153" y="0"/>
            <a:ext cx="4393457" cy="839228"/>
            <a:chOff x="0" y="0"/>
            <a:chExt cx="1157124" cy="221031"/>
          </a:xfrm>
        </p:grpSpPr>
        <p:sp>
          <p:nvSpPr>
            <p:cNvPr id="55" name="Freeform 55"/>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56" name="TextBox 56"/>
            <p:cNvSpPr txBox="1"/>
            <p:nvPr/>
          </p:nvSpPr>
          <p:spPr>
            <a:xfrm>
              <a:off x="101600" y="-28575"/>
              <a:ext cx="953924" cy="249606"/>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2479025" y="-189472"/>
            <a:ext cx="2664422" cy="1218172"/>
            <a:chOff x="0" y="0"/>
            <a:chExt cx="483446" cy="221031"/>
          </a:xfrm>
        </p:grpSpPr>
        <p:sp>
          <p:nvSpPr>
            <p:cNvPr id="58" name="Freeform 58"/>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59" name="TextBox 59"/>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4089434" y="-189472"/>
            <a:ext cx="2664422" cy="1218172"/>
            <a:chOff x="0" y="0"/>
            <a:chExt cx="483446" cy="221031"/>
          </a:xfrm>
        </p:grpSpPr>
        <p:sp>
          <p:nvSpPr>
            <p:cNvPr id="61" name="Freeform 61"/>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62" name="TextBox 62"/>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11727014" y="9447772"/>
            <a:ext cx="4393457" cy="839228"/>
            <a:chOff x="0" y="0"/>
            <a:chExt cx="1157124" cy="221031"/>
          </a:xfrm>
        </p:grpSpPr>
        <p:sp>
          <p:nvSpPr>
            <p:cNvPr id="64" name="Freeform 64"/>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65" name="TextBox 65"/>
            <p:cNvSpPr txBox="1"/>
            <p:nvPr/>
          </p:nvSpPr>
          <p:spPr>
            <a:xfrm>
              <a:off x="101600" y="-28575"/>
              <a:ext cx="953924" cy="249606"/>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15244191" y="9258300"/>
            <a:ext cx="2664422" cy="1218172"/>
            <a:chOff x="0" y="0"/>
            <a:chExt cx="483446" cy="221031"/>
          </a:xfrm>
        </p:grpSpPr>
        <p:sp>
          <p:nvSpPr>
            <p:cNvPr id="67" name="Freeform 6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68" name="TextBox 68"/>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16854601" y="9258300"/>
            <a:ext cx="2664422" cy="1218172"/>
            <a:chOff x="0" y="0"/>
            <a:chExt cx="483446" cy="221031"/>
          </a:xfrm>
        </p:grpSpPr>
        <p:sp>
          <p:nvSpPr>
            <p:cNvPr id="70" name="Freeform 7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71" name="TextBox 71"/>
            <p:cNvSpPr txBox="1"/>
            <p:nvPr/>
          </p:nvSpPr>
          <p:spPr>
            <a:xfrm>
              <a:off x="101600" y="-28575"/>
              <a:ext cx="280246" cy="249606"/>
            </a:xfrm>
            <a:prstGeom prst="rect">
              <a:avLst/>
            </a:prstGeom>
          </p:spPr>
          <p:txBody>
            <a:bodyPr lIns="50800" tIns="50800" rIns="50800" bIns="50800" rtlCol="0" anchor="ctr"/>
            <a:lstStyle/>
            <a:p>
              <a:pPr algn="ctr">
                <a:lnSpc>
                  <a:spcPts val="2659"/>
                </a:lnSpc>
              </a:pPr>
              <a:endParaRPr/>
            </a:p>
          </p:txBody>
        </p:sp>
      </p:grpSp>
      <p:sp>
        <p:nvSpPr>
          <p:cNvPr id="72" name="Freeform 72"/>
          <p:cNvSpPr/>
          <p:nvPr/>
        </p:nvSpPr>
        <p:spPr>
          <a:xfrm>
            <a:off x="15214344" y="-2440131"/>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835180"/>
            <a:ext cx="8428965" cy="815975"/>
          </a:xfrm>
          <a:prstGeom prst="rect">
            <a:avLst/>
          </a:prstGeom>
        </p:spPr>
        <p:txBody>
          <a:bodyPr lIns="0" tIns="0" rIns="0" bIns="0" rtlCol="0" anchor="t">
            <a:spAutoFit/>
          </a:bodyPr>
          <a:lstStyle/>
          <a:p>
            <a:pPr marL="0" lvl="0" indent="0" algn="ctr">
              <a:lnSpc>
                <a:spcPts val="6549"/>
              </a:lnSpc>
              <a:spcBef>
                <a:spcPct val="0"/>
              </a:spcBef>
            </a:pPr>
            <a:r>
              <a:rPr lang="en-US" sz="4999" spc="149">
                <a:solidFill>
                  <a:srgbClr val="606060"/>
                </a:solidFill>
                <a:latin typeface="Be Vietnam Ultra-Bold"/>
                <a:ea typeface="Be Vietnam Ultra-Bold"/>
                <a:cs typeface="Be Vietnam Ultra-Bold"/>
                <a:sym typeface="Be Vietnam Ultra-Bold"/>
              </a:rPr>
              <a:t>BÀI TOÁN</a:t>
            </a:r>
          </a:p>
        </p:txBody>
      </p:sp>
      <p:sp>
        <p:nvSpPr>
          <p:cNvPr id="3" name="AutoShape 3"/>
          <p:cNvSpPr/>
          <p:nvPr/>
        </p:nvSpPr>
        <p:spPr>
          <a:xfrm>
            <a:off x="5601625" y="2978214"/>
            <a:ext cx="643803" cy="5500760"/>
          </a:xfrm>
          <a:prstGeom prst="rect">
            <a:avLst/>
          </a:prstGeom>
          <a:solidFill>
            <a:srgbClr val="191919">
              <a:alpha val="4706"/>
            </a:srgbClr>
          </a:solidFill>
        </p:spPr>
      </p:sp>
      <p:grpSp>
        <p:nvGrpSpPr>
          <p:cNvPr id="4" name="Group 4"/>
          <p:cNvGrpSpPr/>
          <p:nvPr/>
        </p:nvGrpSpPr>
        <p:grpSpPr>
          <a:xfrm>
            <a:off x="5191912" y="2889685"/>
            <a:ext cx="1463230" cy="1300219"/>
            <a:chOff x="0" y="0"/>
            <a:chExt cx="1950973" cy="1733625"/>
          </a:xfrm>
        </p:grpSpPr>
        <p:sp>
          <p:nvSpPr>
            <p:cNvPr id="5" name="Freeform 5"/>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2">
                <a:extLst>
                  <a:ext uri="{96DAC541-7B7A-43D3-8B79-37D633B846F1}">
                    <asvg:svgBlip xmlns:asvg="http://schemas.microsoft.com/office/drawing/2016/SVG/main" xmlns="" r:embed="rId3"/>
                  </a:ext>
                </a:extLst>
              </a:blip>
              <a:stretch>
                <a:fillRect t="-6268" b="-6268"/>
              </a:stretch>
            </a:blipFill>
          </p:spPr>
        </p:sp>
        <p:sp>
          <p:nvSpPr>
            <p:cNvPr id="6" name="TextBox 6"/>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Clear Sans Bold"/>
                  <a:ea typeface="Clear Sans Bold"/>
                  <a:cs typeface="Clear Sans Bold"/>
                  <a:sym typeface="Clear Sans Bold"/>
                </a:rPr>
                <a:t>01</a:t>
              </a:r>
            </a:p>
          </p:txBody>
        </p:sp>
      </p:grpSp>
      <p:sp>
        <p:nvSpPr>
          <p:cNvPr id="7" name="AutoShape 7"/>
          <p:cNvSpPr/>
          <p:nvPr/>
        </p:nvSpPr>
        <p:spPr>
          <a:xfrm>
            <a:off x="12279335" y="3016020"/>
            <a:ext cx="643803" cy="5500760"/>
          </a:xfrm>
          <a:prstGeom prst="rect">
            <a:avLst/>
          </a:prstGeom>
          <a:solidFill>
            <a:srgbClr val="191919">
              <a:alpha val="4706"/>
            </a:srgbClr>
          </a:solidFill>
        </p:spPr>
      </p:sp>
      <p:grpSp>
        <p:nvGrpSpPr>
          <p:cNvPr id="8" name="Group 8"/>
          <p:cNvGrpSpPr/>
          <p:nvPr/>
        </p:nvGrpSpPr>
        <p:grpSpPr>
          <a:xfrm>
            <a:off x="11869621" y="2889685"/>
            <a:ext cx="1463230" cy="1300219"/>
            <a:chOff x="0" y="0"/>
            <a:chExt cx="1950973" cy="1733625"/>
          </a:xfrm>
        </p:grpSpPr>
        <p:sp>
          <p:nvSpPr>
            <p:cNvPr id="9" name="Freeform 9"/>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4">
                <a:extLst>
                  <a:ext uri="{96DAC541-7B7A-43D3-8B79-37D633B846F1}">
                    <asvg:svgBlip xmlns:asvg="http://schemas.microsoft.com/office/drawing/2016/SVG/main" xmlns="" r:embed="rId5"/>
                  </a:ext>
                </a:extLst>
              </a:blip>
              <a:stretch>
                <a:fillRect t="-6268" b="-6268"/>
              </a:stretch>
            </a:blipFill>
          </p:spPr>
        </p:sp>
        <p:sp>
          <p:nvSpPr>
            <p:cNvPr id="10" name="TextBox 10"/>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FFFFFF"/>
                  </a:solidFill>
                  <a:latin typeface="Clear Sans Bold"/>
                  <a:ea typeface="Clear Sans Bold"/>
                  <a:cs typeface="Clear Sans Bold"/>
                  <a:sym typeface="Clear Sans Bold"/>
                </a:rPr>
                <a:t>03</a:t>
              </a:r>
            </a:p>
          </p:txBody>
        </p:sp>
      </p:grpSp>
      <p:sp>
        <p:nvSpPr>
          <p:cNvPr id="15" name="AutoShape 15"/>
          <p:cNvSpPr/>
          <p:nvPr/>
        </p:nvSpPr>
        <p:spPr>
          <a:xfrm>
            <a:off x="8806794" y="2808179"/>
            <a:ext cx="643803" cy="5330726"/>
          </a:xfrm>
          <a:prstGeom prst="rect">
            <a:avLst/>
          </a:prstGeom>
          <a:solidFill>
            <a:srgbClr val="191919">
              <a:alpha val="4706"/>
            </a:srgbClr>
          </a:solidFill>
        </p:spPr>
      </p:sp>
      <p:grpSp>
        <p:nvGrpSpPr>
          <p:cNvPr id="16" name="Group 16"/>
          <p:cNvGrpSpPr/>
          <p:nvPr/>
        </p:nvGrpSpPr>
        <p:grpSpPr>
          <a:xfrm>
            <a:off x="8397081" y="6927215"/>
            <a:ext cx="1463230" cy="1300219"/>
            <a:chOff x="0" y="0"/>
            <a:chExt cx="1950973" cy="1733625"/>
          </a:xfrm>
        </p:grpSpPr>
        <p:sp>
          <p:nvSpPr>
            <p:cNvPr id="17" name="Freeform 17"/>
            <p:cNvSpPr/>
            <p:nvPr/>
          </p:nvSpPr>
          <p:spPr>
            <a:xfrm>
              <a:off x="0" y="0"/>
              <a:ext cx="1950973" cy="1733625"/>
            </a:xfrm>
            <a:custGeom>
              <a:avLst/>
              <a:gdLst/>
              <a:ahLst/>
              <a:cxnLst/>
              <a:rect l="l" t="t" r="r" b="b"/>
              <a:pathLst>
                <a:path w="1950973" h="1733625">
                  <a:moveTo>
                    <a:pt x="0" y="0"/>
                  </a:moveTo>
                  <a:lnTo>
                    <a:pt x="1950973" y="0"/>
                  </a:lnTo>
                  <a:lnTo>
                    <a:pt x="1950973" y="1733625"/>
                  </a:lnTo>
                  <a:lnTo>
                    <a:pt x="0" y="1733625"/>
                  </a:lnTo>
                  <a:lnTo>
                    <a:pt x="0" y="0"/>
                  </a:lnTo>
                  <a:close/>
                </a:path>
              </a:pathLst>
            </a:custGeom>
            <a:blipFill>
              <a:blip r:embed="rId6">
                <a:extLst>
                  <a:ext uri="{96DAC541-7B7A-43D3-8B79-37D633B846F1}">
                    <asvg:svgBlip xmlns:asvg="http://schemas.microsoft.com/office/drawing/2016/SVG/main" xmlns="" r:embed="rId9"/>
                  </a:ext>
                </a:extLst>
              </a:blip>
              <a:stretch>
                <a:fillRect t="-6268" b="-6268"/>
              </a:stretch>
            </a:blipFill>
          </p:spPr>
        </p:sp>
        <p:sp>
          <p:nvSpPr>
            <p:cNvPr id="18" name="TextBox 18"/>
            <p:cNvSpPr txBox="1"/>
            <p:nvPr/>
          </p:nvSpPr>
          <p:spPr>
            <a:xfrm>
              <a:off x="253507" y="461166"/>
              <a:ext cx="1443960" cy="7636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FFFFFF"/>
                  </a:solidFill>
                  <a:latin typeface="Clear Sans Bold"/>
                  <a:ea typeface="Clear Sans Bold"/>
                  <a:cs typeface="Clear Sans Bold"/>
                  <a:sym typeface="Clear Sans Bold"/>
                </a:rPr>
                <a:t>02</a:t>
              </a:r>
            </a:p>
          </p:txBody>
        </p:sp>
      </p:grpSp>
      <p:sp>
        <p:nvSpPr>
          <p:cNvPr id="23" name="TextBox 23"/>
          <p:cNvSpPr txBox="1"/>
          <p:nvPr/>
        </p:nvSpPr>
        <p:spPr>
          <a:xfrm>
            <a:off x="4645659" y="5491884"/>
            <a:ext cx="2555736" cy="1923604"/>
          </a:xfrm>
          <a:prstGeom prst="rect">
            <a:avLst/>
          </a:prstGeom>
        </p:spPr>
        <p:txBody>
          <a:bodyPr lIns="0" tIns="0" rIns="0" bIns="0" rtlCol="0" anchor="t">
            <a:spAutoFit/>
          </a:bodyPr>
          <a:lstStyle/>
          <a:p>
            <a:pPr algn="ctr">
              <a:lnSpc>
                <a:spcPts val="3000"/>
              </a:lnSpc>
            </a:pPr>
            <a:r>
              <a:rPr lang="en-US" sz="2000" spc="100" dirty="0" err="1" smtClean="0">
                <a:solidFill>
                  <a:srgbClr val="191919"/>
                </a:solidFill>
                <a:latin typeface="Arimo"/>
                <a:ea typeface="Arimo"/>
                <a:cs typeface="Arimo"/>
                <a:sym typeface="Arimo"/>
              </a:rPr>
              <a:t>Ứng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dụng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cho</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phép</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nhân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viên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kiểm</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tra</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tình</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trạng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bàn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và</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thêm</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hóa</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đơn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cho</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các</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bàn</a:t>
            </a:r>
            <a:endParaRPr lang="en-US" sz="2000" spc="100" dirty="0">
              <a:solidFill>
                <a:srgbClr val="191919"/>
              </a:solidFill>
              <a:latin typeface="Arimo"/>
              <a:ea typeface="Arimo"/>
              <a:cs typeface="Arimo"/>
              <a:sym typeface="Arimo"/>
            </a:endParaRPr>
          </a:p>
        </p:txBody>
      </p:sp>
      <p:grpSp>
        <p:nvGrpSpPr>
          <p:cNvPr id="24" name="Group 24"/>
          <p:cNvGrpSpPr/>
          <p:nvPr/>
        </p:nvGrpSpPr>
        <p:grpSpPr>
          <a:xfrm rot="5400000">
            <a:off x="5468797" y="4592454"/>
            <a:ext cx="909460" cy="267371"/>
            <a:chOff x="0" y="0"/>
            <a:chExt cx="1727957" cy="508000"/>
          </a:xfrm>
        </p:grpSpPr>
        <p:sp>
          <p:nvSpPr>
            <p:cNvPr id="25" name="Freeform 25"/>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86EAE9"/>
            </a:solidFill>
          </p:spPr>
        </p:sp>
        <p:sp>
          <p:nvSpPr>
            <p:cNvPr id="26" name="Freeform 26"/>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86EAE9"/>
            </a:solidFill>
          </p:spPr>
        </p:sp>
      </p:grpSp>
      <p:sp>
        <p:nvSpPr>
          <p:cNvPr id="27" name="TextBox 27"/>
          <p:cNvSpPr txBox="1"/>
          <p:nvPr/>
        </p:nvSpPr>
        <p:spPr>
          <a:xfrm>
            <a:off x="11181673" y="5491884"/>
            <a:ext cx="2839127" cy="2308324"/>
          </a:xfrm>
          <a:prstGeom prst="rect">
            <a:avLst/>
          </a:prstGeom>
        </p:spPr>
        <p:txBody>
          <a:bodyPr lIns="0" tIns="0" rIns="0" bIns="0" rtlCol="0" anchor="t">
            <a:spAutoFit/>
          </a:bodyPr>
          <a:lstStyle/>
          <a:p>
            <a:pPr algn="ctr">
              <a:lnSpc>
                <a:spcPts val="3000"/>
              </a:lnSpc>
            </a:pPr>
            <a:r>
              <a:rPr lang="en-US" sz="2000" spc="100" dirty="0" err="1" smtClean="0">
                <a:solidFill>
                  <a:srgbClr val="191919"/>
                </a:solidFill>
                <a:latin typeface="Arimo"/>
                <a:ea typeface="Arimo"/>
                <a:cs typeface="Arimo"/>
                <a:sym typeface="Arimo"/>
              </a:rPr>
              <a:t>Quản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lý</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là</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người</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có</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quyền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kiểm</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soát</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hệ</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thống</a:t>
            </a:r>
            <a:r>
              <a:rPr lang="en-US" sz="2000" spc="100" dirty="0" smtClean="0">
                <a:solidFill>
                  <a:srgbClr val="191919"/>
                </a:solidFill>
                <a:latin typeface="Arimo"/>
                <a:ea typeface="Arimo"/>
                <a:cs typeface="Arimo"/>
                <a:sym typeface="Arimo"/>
              </a:rPr>
              <a:t> , </a:t>
            </a:r>
            <a:r>
              <a:rPr lang="en-US" sz="2000" spc="100" dirty="0" err="1" smtClean="0">
                <a:solidFill>
                  <a:srgbClr val="191919"/>
                </a:solidFill>
                <a:latin typeface="Arimo"/>
                <a:ea typeface="Arimo"/>
                <a:cs typeface="Arimo"/>
                <a:sym typeface="Arimo"/>
              </a:rPr>
              <a:t>quản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lý</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tài</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khoản</a:t>
            </a:r>
            <a:r>
              <a:rPr lang="en-US" sz="2000" spc="100" dirty="0" smtClean="0">
                <a:solidFill>
                  <a:srgbClr val="191919"/>
                </a:solidFill>
                <a:latin typeface="Arimo"/>
                <a:ea typeface="Arimo"/>
                <a:cs typeface="Arimo"/>
                <a:sym typeface="Arimo"/>
              </a:rPr>
              <a:t> , </a:t>
            </a:r>
            <a:r>
              <a:rPr lang="en-US" sz="2000" spc="100" dirty="0" err="1" smtClean="0">
                <a:solidFill>
                  <a:srgbClr val="191919"/>
                </a:solidFill>
                <a:latin typeface="Arimo"/>
                <a:ea typeface="Arimo"/>
                <a:cs typeface="Arimo"/>
                <a:sym typeface="Arimo"/>
              </a:rPr>
              <a:t>quản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lý</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món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ăn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và</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thống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kê</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doanh</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thu</a:t>
            </a:r>
            <a:endParaRPr lang="en-US" sz="2000" spc="100" dirty="0">
              <a:solidFill>
                <a:srgbClr val="191919"/>
              </a:solidFill>
              <a:latin typeface="Arimo"/>
              <a:ea typeface="Arimo"/>
              <a:cs typeface="Arimo"/>
              <a:sym typeface="Arimo"/>
            </a:endParaRPr>
          </a:p>
        </p:txBody>
      </p:sp>
      <p:grpSp>
        <p:nvGrpSpPr>
          <p:cNvPr id="28" name="Group 28"/>
          <p:cNvGrpSpPr/>
          <p:nvPr/>
        </p:nvGrpSpPr>
        <p:grpSpPr>
          <a:xfrm rot="5400000">
            <a:off x="12146506" y="4592454"/>
            <a:ext cx="909460" cy="267371"/>
            <a:chOff x="0" y="0"/>
            <a:chExt cx="1727957" cy="508000"/>
          </a:xfrm>
        </p:grpSpPr>
        <p:sp>
          <p:nvSpPr>
            <p:cNvPr id="29" name="Freeform 29"/>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37C9EF"/>
            </a:solidFill>
          </p:spPr>
        </p:sp>
        <p:sp>
          <p:nvSpPr>
            <p:cNvPr id="30" name="Freeform 30"/>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37C9EF"/>
            </a:solidFill>
          </p:spPr>
        </p:sp>
      </p:grpSp>
      <p:grpSp>
        <p:nvGrpSpPr>
          <p:cNvPr id="35" name="Group 35"/>
          <p:cNvGrpSpPr/>
          <p:nvPr/>
        </p:nvGrpSpPr>
        <p:grpSpPr>
          <a:xfrm rot="-5400000">
            <a:off x="8673966" y="6257294"/>
            <a:ext cx="909460" cy="267371"/>
            <a:chOff x="0" y="0"/>
            <a:chExt cx="1727957" cy="508000"/>
          </a:xfrm>
        </p:grpSpPr>
        <p:sp>
          <p:nvSpPr>
            <p:cNvPr id="36" name="Freeform 36"/>
            <p:cNvSpPr/>
            <p:nvPr/>
          </p:nvSpPr>
          <p:spPr>
            <a:xfrm>
              <a:off x="0" y="215900"/>
              <a:ext cx="1432047" cy="76200"/>
            </a:xfrm>
            <a:custGeom>
              <a:avLst/>
              <a:gdLst/>
              <a:ahLst/>
              <a:cxnLst/>
              <a:rect l="l" t="t" r="r" b="b"/>
              <a:pathLst>
                <a:path w="1432047" h="76200">
                  <a:moveTo>
                    <a:pt x="0" y="0"/>
                  </a:moveTo>
                  <a:lnTo>
                    <a:pt x="1432047" y="0"/>
                  </a:lnTo>
                  <a:lnTo>
                    <a:pt x="1432047" y="76200"/>
                  </a:lnTo>
                  <a:lnTo>
                    <a:pt x="0" y="76200"/>
                  </a:lnTo>
                  <a:close/>
                </a:path>
              </a:pathLst>
            </a:custGeom>
            <a:solidFill>
              <a:srgbClr val="3EDAD8"/>
            </a:solidFill>
          </p:spPr>
        </p:sp>
        <p:sp>
          <p:nvSpPr>
            <p:cNvPr id="37" name="Freeform 37"/>
            <p:cNvSpPr/>
            <p:nvPr/>
          </p:nvSpPr>
          <p:spPr>
            <a:xfrm>
              <a:off x="1353307" y="1270"/>
              <a:ext cx="374650" cy="505460"/>
            </a:xfrm>
            <a:custGeom>
              <a:avLst/>
              <a:gdLst/>
              <a:ahLst/>
              <a:cxnLst/>
              <a:rect l="l" t="t" r="r" b="b"/>
              <a:pathLst>
                <a:path w="374650" h="505460">
                  <a:moveTo>
                    <a:pt x="0" y="505460"/>
                  </a:moveTo>
                  <a:lnTo>
                    <a:pt x="0" y="0"/>
                  </a:lnTo>
                  <a:lnTo>
                    <a:pt x="374650" y="252730"/>
                  </a:lnTo>
                  <a:close/>
                </a:path>
              </a:pathLst>
            </a:custGeom>
            <a:solidFill>
              <a:srgbClr val="3EDAD8"/>
            </a:solidFill>
          </p:spPr>
        </p:sp>
      </p:grpSp>
      <p:sp>
        <p:nvSpPr>
          <p:cNvPr id="41" name="TextBox 41"/>
          <p:cNvSpPr txBox="1"/>
          <p:nvPr/>
        </p:nvSpPr>
        <p:spPr>
          <a:xfrm>
            <a:off x="7844887" y="2816067"/>
            <a:ext cx="2555736" cy="3077766"/>
          </a:xfrm>
          <a:prstGeom prst="rect">
            <a:avLst/>
          </a:prstGeom>
        </p:spPr>
        <p:txBody>
          <a:bodyPr lIns="0" tIns="0" rIns="0" bIns="0" rtlCol="0" anchor="t">
            <a:spAutoFit/>
          </a:bodyPr>
          <a:lstStyle/>
          <a:p>
            <a:pPr algn="ctr">
              <a:lnSpc>
                <a:spcPts val="3000"/>
              </a:lnSpc>
            </a:pPr>
            <a:r>
              <a:rPr lang="en-US" sz="2000" spc="100" dirty="0" err="1" smtClean="0">
                <a:solidFill>
                  <a:srgbClr val="191919"/>
                </a:solidFill>
                <a:latin typeface="Arimo"/>
                <a:ea typeface="Arimo"/>
                <a:cs typeface="Arimo"/>
                <a:sym typeface="Arimo"/>
              </a:rPr>
              <a:t>Nhân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viên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các</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thể</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tạo</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hóa</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đơn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theo</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từng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bàn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với</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nhiều</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sản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phẩm</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khác</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nhau</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trong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cùng</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một</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hóa</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đơn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và</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thanh</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toán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hóa</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đơn</a:t>
            </a:r>
            <a:r>
              <a:rPr lang="en-US" sz="2000" spc="100" dirty="0" smtClean="0">
                <a:solidFill>
                  <a:srgbClr val="191919"/>
                </a:solidFill>
                <a:latin typeface="Arimo"/>
                <a:ea typeface="Arimo"/>
                <a:cs typeface="Arimo"/>
                <a:sym typeface="Arimo"/>
              </a:rPr>
              <a:t> </a:t>
            </a:r>
            <a:r>
              <a:rPr lang="en-US" sz="2000" spc="100" dirty="0" err="1" smtClean="0">
                <a:solidFill>
                  <a:srgbClr val="191919"/>
                </a:solidFill>
                <a:latin typeface="Arimo"/>
                <a:ea typeface="Arimo"/>
                <a:cs typeface="Arimo"/>
                <a:sym typeface="Arimo"/>
              </a:rPr>
              <a:t>đó</a:t>
            </a:r>
            <a:endParaRPr lang="en-US" sz="2000" spc="100" dirty="0">
              <a:solidFill>
                <a:srgbClr val="191919"/>
              </a:solidFill>
              <a:latin typeface="Arimo"/>
              <a:ea typeface="Arimo"/>
              <a:cs typeface="Arimo"/>
              <a:sym typeface="Arimo"/>
            </a:endParaRPr>
          </a:p>
        </p:txBody>
      </p:sp>
      <p:grpSp>
        <p:nvGrpSpPr>
          <p:cNvPr id="43" name="Group 43"/>
          <p:cNvGrpSpPr/>
          <p:nvPr/>
        </p:nvGrpSpPr>
        <p:grpSpPr>
          <a:xfrm>
            <a:off x="11727014" y="9447772"/>
            <a:ext cx="4393457" cy="839228"/>
            <a:chOff x="0" y="0"/>
            <a:chExt cx="1157124" cy="221031"/>
          </a:xfrm>
        </p:grpSpPr>
        <p:sp>
          <p:nvSpPr>
            <p:cNvPr id="44" name="Freeform 44"/>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45" name="TextBox 45"/>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15244191" y="9258300"/>
            <a:ext cx="2664422" cy="1218172"/>
            <a:chOff x="0" y="0"/>
            <a:chExt cx="483446" cy="221031"/>
          </a:xfrm>
        </p:grpSpPr>
        <p:sp>
          <p:nvSpPr>
            <p:cNvPr id="47" name="Freeform 47"/>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48" name="TextBox 48"/>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16854601" y="9258300"/>
            <a:ext cx="2664422" cy="1218172"/>
            <a:chOff x="0" y="0"/>
            <a:chExt cx="483446" cy="221031"/>
          </a:xfrm>
        </p:grpSpPr>
        <p:sp>
          <p:nvSpPr>
            <p:cNvPr id="50" name="Freeform 50"/>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51" name="TextBox 51"/>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1038153" y="0"/>
            <a:ext cx="4393457" cy="839228"/>
            <a:chOff x="0" y="0"/>
            <a:chExt cx="1157124" cy="221031"/>
          </a:xfrm>
        </p:grpSpPr>
        <p:sp>
          <p:nvSpPr>
            <p:cNvPr id="53" name="Freeform 53"/>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0D7377"/>
            </a:solidFill>
          </p:spPr>
        </p:sp>
        <p:sp>
          <p:nvSpPr>
            <p:cNvPr id="54" name="TextBox 54"/>
            <p:cNvSpPr txBox="1"/>
            <p:nvPr/>
          </p:nvSpPr>
          <p:spPr>
            <a:xfrm>
              <a:off x="101600" y="-38100"/>
              <a:ext cx="953924" cy="259131"/>
            </a:xfrm>
            <a:prstGeom prst="rect">
              <a:avLst/>
            </a:prstGeom>
          </p:spPr>
          <p:txBody>
            <a:bodyPr lIns="50800" tIns="50800" rIns="50800" bIns="50800" rtlCol="0" anchor="ctr"/>
            <a:lstStyle/>
            <a:p>
              <a:pPr algn="ctr">
                <a:lnSpc>
                  <a:spcPts val="2659"/>
                </a:lnSpc>
              </a:pPr>
              <a:endParaRPr/>
            </a:p>
          </p:txBody>
        </p:sp>
      </p:grpSp>
      <p:grpSp>
        <p:nvGrpSpPr>
          <p:cNvPr id="55" name="Group 55"/>
          <p:cNvGrpSpPr/>
          <p:nvPr/>
        </p:nvGrpSpPr>
        <p:grpSpPr>
          <a:xfrm>
            <a:off x="2479025" y="-189472"/>
            <a:ext cx="2664422" cy="1218172"/>
            <a:chOff x="0" y="0"/>
            <a:chExt cx="483446" cy="221031"/>
          </a:xfrm>
        </p:grpSpPr>
        <p:sp>
          <p:nvSpPr>
            <p:cNvPr id="56" name="Freeform 56"/>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969393"/>
            </a:solidFill>
          </p:spPr>
        </p:sp>
        <p:sp>
          <p:nvSpPr>
            <p:cNvPr id="57" name="TextBox 57"/>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4089434" y="-189472"/>
            <a:ext cx="2664422" cy="1218172"/>
            <a:chOff x="0" y="0"/>
            <a:chExt cx="483446" cy="221031"/>
          </a:xfrm>
        </p:grpSpPr>
        <p:sp>
          <p:nvSpPr>
            <p:cNvPr id="59" name="Freeform 59"/>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0D7377"/>
            </a:solidFill>
          </p:spPr>
        </p:sp>
        <p:sp>
          <p:nvSpPr>
            <p:cNvPr id="60" name="TextBox 60"/>
            <p:cNvSpPr txBox="1"/>
            <p:nvPr/>
          </p:nvSpPr>
          <p:spPr>
            <a:xfrm>
              <a:off x="101600" y="-38100"/>
              <a:ext cx="280246" cy="259131"/>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018950" y="3410126"/>
            <a:ext cx="14250100" cy="3466748"/>
            <a:chOff x="0" y="0"/>
            <a:chExt cx="3753113" cy="913053"/>
          </a:xfrm>
        </p:grpSpPr>
        <p:sp>
          <p:nvSpPr>
            <p:cNvPr id="4" name="Freeform 4"/>
            <p:cNvSpPr/>
            <p:nvPr/>
          </p:nvSpPr>
          <p:spPr>
            <a:xfrm>
              <a:off x="0" y="0"/>
              <a:ext cx="3753113" cy="913053"/>
            </a:xfrm>
            <a:custGeom>
              <a:avLst/>
              <a:gdLst/>
              <a:ahLst/>
              <a:cxnLst/>
              <a:rect l="l" t="t" r="r" b="b"/>
              <a:pathLst>
                <a:path w="3753113" h="913053">
                  <a:moveTo>
                    <a:pt x="22275" y="0"/>
                  </a:moveTo>
                  <a:lnTo>
                    <a:pt x="3730838" y="0"/>
                  </a:lnTo>
                  <a:cubicBezTo>
                    <a:pt x="3743140" y="0"/>
                    <a:pt x="3753113" y="9973"/>
                    <a:pt x="3753113" y="22275"/>
                  </a:cubicBezTo>
                  <a:lnTo>
                    <a:pt x="3753113" y="890778"/>
                  </a:lnTo>
                  <a:cubicBezTo>
                    <a:pt x="3753113" y="903080"/>
                    <a:pt x="3743140" y="913053"/>
                    <a:pt x="3730838" y="913053"/>
                  </a:cubicBezTo>
                  <a:lnTo>
                    <a:pt x="22275" y="913053"/>
                  </a:lnTo>
                  <a:cubicBezTo>
                    <a:pt x="9973" y="913053"/>
                    <a:pt x="0" y="903080"/>
                    <a:pt x="0" y="890778"/>
                  </a:cubicBezTo>
                  <a:lnTo>
                    <a:pt x="0" y="22275"/>
                  </a:lnTo>
                  <a:cubicBezTo>
                    <a:pt x="0" y="9973"/>
                    <a:pt x="9973" y="0"/>
                    <a:pt x="22275" y="0"/>
                  </a:cubicBezTo>
                  <a:close/>
                </a:path>
              </a:pathLst>
            </a:custGeom>
            <a:solidFill>
              <a:srgbClr val="0D7377"/>
            </a:solidFill>
            <a:ln w="66675" cap="rnd">
              <a:solidFill>
                <a:srgbClr val="FFFFFF"/>
              </a:solidFill>
              <a:prstDash val="solid"/>
              <a:round/>
            </a:ln>
          </p:spPr>
        </p:sp>
        <p:sp>
          <p:nvSpPr>
            <p:cNvPr id="5" name="TextBox 5"/>
            <p:cNvSpPr txBox="1"/>
            <p:nvPr/>
          </p:nvSpPr>
          <p:spPr>
            <a:xfrm>
              <a:off x="0" y="-28575"/>
              <a:ext cx="3753113" cy="941628"/>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6" name="TextBox 6"/>
          <p:cNvSpPr txBox="1"/>
          <p:nvPr/>
        </p:nvSpPr>
        <p:spPr>
          <a:xfrm>
            <a:off x="2476987" y="3701415"/>
            <a:ext cx="13334026" cy="2750819"/>
          </a:xfrm>
          <a:prstGeom prst="rect">
            <a:avLst/>
          </a:prstGeom>
        </p:spPr>
        <p:txBody>
          <a:bodyPr lIns="0" tIns="0" rIns="0" bIns="0" rtlCol="0" anchor="t">
            <a:spAutoFit/>
          </a:bodyPr>
          <a:lstStyle/>
          <a:p>
            <a:pPr algn="ctr">
              <a:lnSpc>
                <a:spcPts val="11040"/>
              </a:lnSpc>
            </a:pPr>
            <a:r>
              <a:rPr lang="en-US" sz="8000">
                <a:solidFill>
                  <a:srgbClr val="FFFFFF"/>
                </a:solidFill>
                <a:latin typeface="Be Vietnam Ultra-Bold"/>
                <a:ea typeface="Be Vietnam Ultra-Bold"/>
                <a:cs typeface="Be Vietnam Ultra-Bold"/>
                <a:sym typeface="Be Vietnam Ultra-Bold"/>
              </a:rPr>
              <a:t>PHẦN 2</a:t>
            </a:r>
          </a:p>
          <a:p>
            <a:pPr algn="ctr">
              <a:lnSpc>
                <a:spcPts val="11040"/>
              </a:lnSpc>
              <a:spcBef>
                <a:spcPct val="0"/>
              </a:spcBef>
            </a:pPr>
            <a:r>
              <a:rPr lang="en-US" sz="8000">
                <a:solidFill>
                  <a:srgbClr val="FFFFFF"/>
                </a:solidFill>
                <a:latin typeface="Be Vietnam Ultra-Bold"/>
                <a:ea typeface="Be Vietnam Ultra-Bold"/>
                <a:cs typeface="Be Vietnam Ultra-Bold"/>
                <a:sym typeface="Be Vietnam Ultra-Bold"/>
              </a:rPr>
              <a:t>PHƯƠNG PHÁP VÀ CÔNG CỤ</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21221" y="2997569"/>
            <a:ext cx="2009896" cy="2009896"/>
          </a:xfrm>
          <a:custGeom>
            <a:avLst/>
            <a:gdLst/>
            <a:ahLst/>
            <a:cxnLst/>
            <a:rect l="l" t="t" r="r" b="b"/>
            <a:pathLst>
              <a:path w="2009896" h="2009896">
                <a:moveTo>
                  <a:pt x="0" y="0"/>
                </a:moveTo>
                <a:lnTo>
                  <a:pt x="2009895" y="0"/>
                </a:lnTo>
                <a:lnTo>
                  <a:pt x="2009895" y="2009896"/>
                </a:lnTo>
                <a:lnTo>
                  <a:pt x="0" y="2009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966143" y="4236665"/>
            <a:ext cx="2009896" cy="2009896"/>
          </a:xfrm>
          <a:custGeom>
            <a:avLst/>
            <a:gdLst/>
            <a:ahLst/>
            <a:cxnLst/>
            <a:rect l="l" t="t" r="r" b="b"/>
            <a:pathLst>
              <a:path w="2009896" h="2009896">
                <a:moveTo>
                  <a:pt x="0" y="0"/>
                </a:moveTo>
                <a:lnTo>
                  <a:pt x="2009896" y="0"/>
                </a:lnTo>
                <a:lnTo>
                  <a:pt x="2009896" y="2009896"/>
                </a:lnTo>
                <a:lnTo>
                  <a:pt x="0" y="2009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581967" y="4236665"/>
            <a:ext cx="2009896" cy="2009896"/>
          </a:xfrm>
          <a:custGeom>
            <a:avLst/>
            <a:gdLst/>
            <a:ahLst/>
            <a:cxnLst/>
            <a:rect l="l" t="t" r="r" b="b"/>
            <a:pathLst>
              <a:path w="2009896" h="2009896">
                <a:moveTo>
                  <a:pt x="0" y="0"/>
                </a:moveTo>
                <a:lnTo>
                  <a:pt x="2009896" y="0"/>
                </a:lnTo>
                <a:lnTo>
                  <a:pt x="2009896" y="2009896"/>
                </a:lnTo>
                <a:lnTo>
                  <a:pt x="0" y="2009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2270027" y="6246561"/>
            <a:ext cx="2009896" cy="2009896"/>
          </a:xfrm>
          <a:custGeom>
            <a:avLst/>
            <a:gdLst/>
            <a:ahLst/>
            <a:cxnLst/>
            <a:rect l="l" t="t" r="r" b="b"/>
            <a:pathLst>
              <a:path w="2009896" h="2009896">
                <a:moveTo>
                  <a:pt x="0" y="0"/>
                </a:moveTo>
                <a:lnTo>
                  <a:pt x="2009896" y="0"/>
                </a:lnTo>
                <a:lnTo>
                  <a:pt x="2009896" y="2009896"/>
                </a:lnTo>
                <a:lnTo>
                  <a:pt x="0" y="2009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4279923" y="6246561"/>
            <a:ext cx="2009896" cy="2009896"/>
          </a:xfrm>
          <a:custGeom>
            <a:avLst/>
            <a:gdLst/>
            <a:ahLst/>
            <a:cxnLst/>
            <a:rect l="l" t="t" r="r" b="b"/>
            <a:pathLst>
              <a:path w="2009896" h="2009896">
                <a:moveTo>
                  <a:pt x="0" y="0"/>
                </a:moveTo>
                <a:lnTo>
                  <a:pt x="2009896" y="0"/>
                </a:lnTo>
                <a:lnTo>
                  <a:pt x="2009896" y="2009896"/>
                </a:lnTo>
                <a:lnTo>
                  <a:pt x="0" y="20098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372798" y="3149147"/>
            <a:ext cx="1706741" cy="1706741"/>
          </a:xfrm>
          <a:custGeom>
            <a:avLst/>
            <a:gdLst/>
            <a:ahLst/>
            <a:cxnLst/>
            <a:rect l="l" t="t" r="r" b="b"/>
            <a:pathLst>
              <a:path w="1706741" h="1706741">
                <a:moveTo>
                  <a:pt x="0" y="0"/>
                </a:moveTo>
                <a:lnTo>
                  <a:pt x="1706741" y="0"/>
                </a:lnTo>
                <a:lnTo>
                  <a:pt x="1706741" y="1706741"/>
                </a:lnTo>
                <a:lnTo>
                  <a:pt x="0" y="17067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5117720" y="4388242"/>
            <a:ext cx="1706741" cy="1706741"/>
          </a:xfrm>
          <a:custGeom>
            <a:avLst/>
            <a:gdLst/>
            <a:ahLst/>
            <a:cxnLst/>
            <a:rect l="l" t="t" r="r" b="b"/>
            <a:pathLst>
              <a:path w="1706741" h="1706741">
                <a:moveTo>
                  <a:pt x="0" y="0"/>
                </a:moveTo>
                <a:lnTo>
                  <a:pt x="1706741" y="0"/>
                </a:lnTo>
                <a:lnTo>
                  <a:pt x="1706741" y="1706741"/>
                </a:lnTo>
                <a:lnTo>
                  <a:pt x="0" y="17067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733545" y="4388242"/>
            <a:ext cx="1706741" cy="1706741"/>
          </a:xfrm>
          <a:custGeom>
            <a:avLst/>
            <a:gdLst/>
            <a:ahLst/>
            <a:cxnLst/>
            <a:rect l="l" t="t" r="r" b="b"/>
            <a:pathLst>
              <a:path w="1706741" h="1706741">
                <a:moveTo>
                  <a:pt x="0" y="0"/>
                </a:moveTo>
                <a:lnTo>
                  <a:pt x="1706741" y="0"/>
                </a:lnTo>
                <a:lnTo>
                  <a:pt x="1706741" y="1706741"/>
                </a:lnTo>
                <a:lnTo>
                  <a:pt x="0" y="17067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2421604" y="6398138"/>
            <a:ext cx="1706741" cy="1706741"/>
          </a:xfrm>
          <a:custGeom>
            <a:avLst/>
            <a:gdLst/>
            <a:ahLst/>
            <a:cxnLst/>
            <a:rect l="l" t="t" r="r" b="b"/>
            <a:pathLst>
              <a:path w="1706741" h="1706741">
                <a:moveTo>
                  <a:pt x="0" y="0"/>
                </a:moveTo>
                <a:lnTo>
                  <a:pt x="1706742" y="0"/>
                </a:lnTo>
                <a:lnTo>
                  <a:pt x="1706742" y="1706741"/>
                </a:lnTo>
                <a:lnTo>
                  <a:pt x="0" y="17067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a:off x="4431500" y="6398138"/>
            <a:ext cx="1706741" cy="1706741"/>
          </a:xfrm>
          <a:custGeom>
            <a:avLst/>
            <a:gdLst/>
            <a:ahLst/>
            <a:cxnLst/>
            <a:rect l="l" t="t" r="r" b="b"/>
            <a:pathLst>
              <a:path w="1706741" h="1706741">
                <a:moveTo>
                  <a:pt x="0" y="0"/>
                </a:moveTo>
                <a:lnTo>
                  <a:pt x="1706741" y="0"/>
                </a:lnTo>
                <a:lnTo>
                  <a:pt x="1706741" y="1706741"/>
                </a:lnTo>
                <a:lnTo>
                  <a:pt x="0" y="17067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3461294" y="3237642"/>
            <a:ext cx="1529750" cy="1529750"/>
          </a:xfrm>
          <a:custGeom>
            <a:avLst/>
            <a:gdLst/>
            <a:ahLst/>
            <a:cxnLst/>
            <a:rect l="l" t="t" r="r" b="b"/>
            <a:pathLst>
              <a:path w="1529750" h="1529750">
                <a:moveTo>
                  <a:pt x="0" y="0"/>
                </a:moveTo>
                <a:lnTo>
                  <a:pt x="1529749" y="0"/>
                </a:lnTo>
                <a:lnTo>
                  <a:pt x="1529749" y="1529750"/>
                </a:lnTo>
                <a:lnTo>
                  <a:pt x="0" y="15297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a:off x="5206216" y="4476738"/>
            <a:ext cx="1529750" cy="1529750"/>
          </a:xfrm>
          <a:custGeom>
            <a:avLst/>
            <a:gdLst/>
            <a:ahLst/>
            <a:cxnLst/>
            <a:rect l="l" t="t" r="r" b="b"/>
            <a:pathLst>
              <a:path w="1529750" h="1529750">
                <a:moveTo>
                  <a:pt x="0" y="0"/>
                </a:moveTo>
                <a:lnTo>
                  <a:pt x="1529750" y="0"/>
                </a:lnTo>
                <a:lnTo>
                  <a:pt x="1529750" y="1529750"/>
                </a:lnTo>
                <a:lnTo>
                  <a:pt x="0" y="15297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1822040" y="4476738"/>
            <a:ext cx="1529750" cy="1529750"/>
          </a:xfrm>
          <a:custGeom>
            <a:avLst/>
            <a:gdLst/>
            <a:ahLst/>
            <a:cxnLst/>
            <a:rect l="l" t="t" r="r" b="b"/>
            <a:pathLst>
              <a:path w="1529750" h="1529750">
                <a:moveTo>
                  <a:pt x="0" y="0"/>
                </a:moveTo>
                <a:lnTo>
                  <a:pt x="1529750" y="0"/>
                </a:lnTo>
                <a:lnTo>
                  <a:pt x="1529750" y="1529750"/>
                </a:lnTo>
                <a:lnTo>
                  <a:pt x="0" y="15297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Freeform 15"/>
          <p:cNvSpPr/>
          <p:nvPr/>
        </p:nvSpPr>
        <p:spPr>
          <a:xfrm>
            <a:off x="2510100" y="6486634"/>
            <a:ext cx="1529750" cy="1529750"/>
          </a:xfrm>
          <a:custGeom>
            <a:avLst/>
            <a:gdLst/>
            <a:ahLst/>
            <a:cxnLst/>
            <a:rect l="l" t="t" r="r" b="b"/>
            <a:pathLst>
              <a:path w="1529750" h="1529750">
                <a:moveTo>
                  <a:pt x="0" y="0"/>
                </a:moveTo>
                <a:lnTo>
                  <a:pt x="1529750" y="0"/>
                </a:lnTo>
                <a:lnTo>
                  <a:pt x="1529750" y="1529750"/>
                </a:lnTo>
                <a:lnTo>
                  <a:pt x="0" y="15297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4519996" y="6486634"/>
            <a:ext cx="1529750" cy="1529750"/>
          </a:xfrm>
          <a:custGeom>
            <a:avLst/>
            <a:gdLst/>
            <a:ahLst/>
            <a:cxnLst/>
            <a:rect l="l" t="t" r="r" b="b"/>
            <a:pathLst>
              <a:path w="1529750" h="1529750">
                <a:moveTo>
                  <a:pt x="0" y="0"/>
                </a:moveTo>
                <a:lnTo>
                  <a:pt x="1529750" y="0"/>
                </a:lnTo>
                <a:lnTo>
                  <a:pt x="1529750" y="1529750"/>
                </a:lnTo>
                <a:lnTo>
                  <a:pt x="0" y="152975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a:off x="3710930" y="3450563"/>
            <a:ext cx="1038556" cy="1038556"/>
          </a:xfrm>
          <a:custGeom>
            <a:avLst/>
            <a:gdLst/>
            <a:ahLst/>
            <a:cxnLst/>
            <a:rect l="l" t="t" r="r" b="b"/>
            <a:pathLst>
              <a:path w="1038556" h="1038556">
                <a:moveTo>
                  <a:pt x="0" y="0"/>
                </a:moveTo>
                <a:lnTo>
                  <a:pt x="1038556" y="0"/>
                </a:lnTo>
                <a:lnTo>
                  <a:pt x="1038556" y="1038556"/>
                </a:lnTo>
                <a:lnTo>
                  <a:pt x="0" y="103855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8" name="Freeform 18"/>
          <p:cNvSpPr/>
          <p:nvPr/>
        </p:nvSpPr>
        <p:spPr>
          <a:xfrm>
            <a:off x="2151256" y="4676811"/>
            <a:ext cx="871318" cy="1035742"/>
          </a:xfrm>
          <a:custGeom>
            <a:avLst/>
            <a:gdLst/>
            <a:ahLst/>
            <a:cxnLst/>
            <a:rect l="l" t="t" r="r" b="b"/>
            <a:pathLst>
              <a:path w="871318" h="1035742">
                <a:moveTo>
                  <a:pt x="0" y="0"/>
                </a:moveTo>
                <a:lnTo>
                  <a:pt x="871318" y="0"/>
                </a:lnTo>
                <a:lnTo>
                  <a:pt x="871318" y="1035742"/>
                </a:lnTo>
                <a:lnTo>
                  <a:pt x="0" y="103574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9" name="Freeform 19"/>
          <p:cNvSpPr/>
          <p:nvPr/>
        </p:nvSpPr>
        <p:spPr>
          <a:xfrm>
            <a:off x="5526902" y="4743931"/>
            <a:ext cx="995364" cy="995364"/>
          </a:xfrm>
          <a:custGeom>
            <a:avLst/>
            <a:gdLst/>
            <a:ahLst/>
            <a:cxnLst/>
            <a:rect l="l" t="t" r="r" b="b"/>
            <a:pathLst>
              <a:path w="995364" h="995364">
                <a:moveTo>
                  <a:pt x="0" y="0"/>
                </a:moveTo>
                <a:lnTo>
                  <a:pt x="995364" y="0"/>
                </a:lnTo>
                <a:lnTo>
                  <a:pt x="995364" y="995364"/>
                </a:lnTo>
                <a:lnTo>
                  <a:pt x="0" y="99536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0" name="Freeform 20"/>
          <p:cNvSpPr/>
          <p:nvPr/>
        </p:nvSpPr>
        <p:spPr>
          <a:xfrm>
            <a:off x="2757745" y="6734278"/>
            <a:ext cx="1034461" cy="1034461"/>
          </a:xfrm>
          <a:custGeom>
            <a:avLst/>
            <a:gdLst/>
            <a:ahLst/>
            <a:cxnLst/>
            <a:rect l="l" t="t" r="r" b="b"/>
            <a:pathLst>
              <a:path w="1034461" h="1034461">
                <a:moveTo>
                  <a:pt x="0" y="0"/>
                </a:moveTo>
                <a:lnTo>
                  <a:pt x="1034460" y="0"/>
                </a:lnTo>
                <a:lnTo>
                  <a:pt x="1034460" y="1034461"/>
                </a:lnTo>
                <a:lnTo>
                  <a:pt x="0" y="1034461"/>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1" name="Freeform 21"/>
          <p:cNvSpPr/>
          <p:nvPr/>
        </p:nvSpPr>
        <p:spPr>
          <a:xfrm>
            <a:off x="4745777" y="6776230"/>
            <a:ext cx="1078189" cy="840987"/>
          </a:xfrm>
          <a:custGeom>
            <a:avLst/>
            <a:gdLst/>
            <a:ahLst/>
            <a:cxnLst/>
            <a:rect l="l" t="t" r="r" b="b"/>
            <a:pathLst>
              <a:path w="1078189" h="840987">
                <a:moveTo>
                  <a:pt x="0" y="0"/>
                </a:moveTo>
                <a:lnTo>
                  <a:pt x="1078188" y="0"/>
                </a:lnTo>
                <a:lnTo>
                  <a:pt x="1078188" y="840987"/>
                </a:lnTo>
                <a:lnTo>
                  <a:pt x="0" y="840987"/>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2" name="Freeform 22"/>
          <p:cNvSpPr/>
          <p:nvPr/>
        </p:nvSpPr>
        <p:spPr>
          <a:xfrm>
            <a:off x="3351790" y="4855888"/>
            <a:ext cx="1794213" cy="1794213"/>
          </a:xfrm>
          <a:custGeom>
            <a:avLst/>
            <a:gdLst/>
            <a:ahLst/>
            <a:cxnLst/>
            <a:rect l="l" t="t" r="r" b="b"/>
            <a:pathLst>
              <a:path w="1794213" h="1794213">
                <a:moveTo>
                  <a:pt x="0" y="0"/>
                </a:moveTo>
                <a:lnTo>
                  <a:pt x="1794213" y="0"/>
                </a:lnTo>
                <a:lnTo>
                  <a:pt x="1794213" y="1794213"/>
                </a:lnTo>
                <a:lnTo>
                  <a:pt x="0" y="17942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Freeform 23"/>
          <p:cNvSpPr/>
          <p:nvPr/>
        </p:nvSpPr>
        <p:spPr>
          <a:xfrm>
            <a:off x="3487102" y="4991199"/>
            <a:ext cx="1523590" cy="1523590"/>
          </a:xfrm>
          <a:custGeom>
            <a:avLst/>
            <a:gdLst/>
            <a:ahLst/>
            <a:cxnLst/>
            <a:rect l="l" t="t" r="r" b="b"/>
            <a:pathLst>
              <a:path w="1523590" h="1523590">
                <a:moveTo>
                  <a:pt x="0" y="0"/>
                </a:moveTo>
                <a:lnTo>
                  <a:pt x="1523590" y="0"/>
                </a:lnTo>
                <a:lnTo>
                  <a:pt x="1523590" y="1523590"/>
                </a:lnTo>
                <a:lnTo>
                  <a:pt x="0" y="152359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24" name="Freeform 24"/>
          <p:cNvSpPr/>
          <p:nvPr/>
        </p:nvSpPr>
        <p:spPr>
          <a:xfrm>
            <a:off x="3566101" y="5070198"/>
            <a:ext cx="1365592" cy="1365592"/>
          </a:xfrm>
          <a:custGeom>
            <a:avLst/>
            <a:gdLst/>
            <a:ahLst/>
            <a:cxnLst/>
            <a:rect l="l" t="t" r="r" b="b"/>
            <a:pathLst>
              <a:path w="1365592" h="1365592">
                <a:moveTo>
                  <a:pt x="0" y="0"/>
                </a:moveTo>
                <a:lnTo>
                  <a:pt x="1365592" y="0"/>
                </a:lnTo>
                <a:lnTo>
                  <a:pt x="1365592" y="1365592"/>
                </a:lnTo>
                <a:lnTo>
                  <a:pt x="0" y="13655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5" name="Freeform 25"/>
          <p:cNvSpPr/>
          <p:nvPr/>
        </p:nvSpPr>
        <p:spPr>
          <a:xfrm>
            <a:off x="3851704" y="5282722"/>
            <a:ext cx="794386" cy="827486"/>
          </a:xfrm>
          <a:custGeom>
            <a:avLst/>
            <a:gdLst/>
            <a:ahLst/>
            <a:cxnLst/>
            <a:rect l="l" t="t" r="r" b="b"/>
            <a:pathLst>
              <a:path w="794386" h="827486">
                <a:moveTo>
                  <a:pt x="0" y="0"/>
                </a:moveTo>
                <a:lnTo>
                  <a:pt x="794386" y="0"/>
                </a:lnTo>
                <a:lnTo>
                  <a:pt x="794386" y="827485"/>
                </a:lnTo>
                <a:lnTo>
                  <a:pt x="0" y="827485"/>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26" name="TextBox 26"/>
          <p:cNvSpPr txBox="1"/>
          <p:nvPr/>
        </p:nvSpPr>
        <p:spPr>
          <a:xfrm>
            <a:off x="3954867" y="1019175"/>
            <a:ext cx="10378267" cy="768350"/>
          </a:xfrm>
          <a:prstGeom prst="rect">
            <a:avLst/>
          </a:prstGeom>
        </p:spPr>
        <p:txBody>
          <a:bodyPr lIns="0" tIns="0" rIns="0" bIns="0" rtlCol="0" anchor="t">
            <a:spAutoFit/>
          </a:bodyPr>
          <a:lstStyle/>
          <a:p>
            <a:pPr algn="ctr">
              <a:lnSpc>
                <a:spcPts val="5649"/>
              </a:lnSpc>
            </a:pPr>
            <a:r>
              <a:rPr lang="en-US" sz="4999" spc="-149" dirty="0">
                <a:solidFill>
                  <a:srgbClr val="606060"/>
                </a:solidFill>
                <a:latin typeface="Poppins Bold"/>
                <a:ea typeface="Poppins Bold"/>
                <a:cs typeface="Poppins Bold"/>
                <a:sym typeface="Poppins Bold"/>
              </a:rPr>
              <a:t>PHƯƠNG PHÁP THỰC HIỆN</a:t>
            </a:r>
          </a:p>
        </p:txBody>
      </p:sp>
      <p:grpSp>
        <p:nvGrpSpPr>
          <p:cNvPr id="27" name="Group 27"/>
          <p:cNvGrpSpPr/>
          <p:nvPr/>
        </p:nvGrpSpPr>
        <p:grpSpPr>
          <a:xfrm>
            <a:off x="-1342907" y="10016500"/>
            <a:ext cx="20973813" cy="734301"/>
            <a:chOff x="0" y="0"/>
            <a:chExt cx="11607985" cy="406400"/>
          </a:xfrm>
        </p:grpSpPr>
        <p:sp>
          <p:nvSpPr>
            <p:cNvPr id="28" name="Freeform 28"/>
            <p:cNvSpPr/>
            <p:nvPr/>
          </p:nvSpPr>
          <p:spPr>
            <a:xfrm>
              <a:off x="0" y="0"/>
              <a:ext cx="11607985" cy="406400"/>
            </a:xfrm>
            <a:custGeom>
              <a:avLst/>
              <a:gdLst/>
              <a:ahLst/>
              <a:cxnLst/>
              <a:rect l="l" t="t" r="r" b="b"/>
              <a:pathLst>
                <a:path w="11607985" h="406400">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id="29" name="TextBox 29"/>
            <p:cNvSpPr txBox="1"/>
            <p:nvPr/>
          </p:nvSpPr>
          <p:spPr>
            <a:xfrm>
              <a:off x="0" y="-57150"/>
              <a:ext cx="11607985" cy="46355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2488624" y="10016500"/>
            <a:ext cx="13310752" cy="734301"/>
            <a:chOff x="0" y="0"/>
            <a:chExt cx="7366854" cy="406400"/>
          </a:xfrm>
        </p:grpSpPr>
        <p:sp>
          <p:nvSpPr>
            <p:cNvPr id="31" name="Freeform 31"/>
            <p:cNvSpPr/>
            <p:nvPr/>
          </p:nvSpPr>
          <p:spPr>
            <a:xfrm>
              <a:off x="0" y="0"/>
              <a:ext cx="7366853" cy="406400"/>
            </a:xfrm>
            <a:custGeom>
              <a:avLst/>
              <a:gdLst/>
              <a:ahLst/>
              <a:cxnLst/>
              <a:rect l="l" t="t" r="r" b="b"/>
              <a:pathLst>
                <a:path w="7366853" h="406400">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id="32" name="TextBox 32"/>
            <p:cNvSpPr txBox="1"/>
            <p:nvPr/>
          </p:nvSpPr>
          <p:spPr>
            <a:xfrm>
              <a:off x="0" y="-57150"/>
              <a:ext cx="7366854" cy="463550"/>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7176064" y="2445217"/>
            <a:ext cx="1261545" cy="1261545"/>
          </a:xfrm>
          <a:custGeom>
            <a:avLst/>
            <a:gdLst/>
            <a:ahLst/>
            <a:cxnLst/>
            <a:rect l="l" t="t" r="r" b="b"/>
            <a:pathLst>
              <a:path w="1261545" h="1261545">
                <a:moveTo>
                  <a:pt x="0" y="0"/>
                </a:moveTo>
                <a:lnTo>
                  <a:pt x="1261545" y="0"/>
                </a:lnTo>
                <a:lnTo>
                  <a:pt x="1261545" y="1261546"/>
                </a:lnTo>
                <a:lnTo>
                  <a:pt x="0" y="12615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4" name="Freeform 34"/>
          <p:cNvSpPr/>
          <p:nvPr/>
        </p:nvSpPr>
        <p:spPr>
          <a:xfrm>
            <a:off x="7271204" y="2540357"/>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5" name="Freeform 35"/>
          <p:cNvSpPr/>
          <p:nvPr/>
        </p:nvSpPr>
        <p:spPr>
          <a:xfrm>
            <a:off x="7326750" y="2595903"/>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36" name="Freeform 36"/>
          <p:cNvSpPr/>
          <p:nvPr/>
        </p:nvSpPr>
        <p:spPr>
          <a:xfrm>
            <a:off x="7176064" y="3763499"/>
            <a:ext cx="1261545" cy="1261545"/>
          </a:xfrm>
          <a:custGeom>
            <a:avLst/>
            <a:gdLst/>
            <a:ahLst/>
            <a:cxnLst/>
            <a:rect l="l" t="t" r="r" b="b"/>
            <a:pathLst>
              <a:path w="1261545" h="1261545">
                <a:moveTo>
                  <a:pt x="0" y="0"/>
                </a:moveTo>
                <a:lnTo>
                  <a:pt x="1261545" y="0"/>
                </a:lnTo>
                <a:lnTo>
                  <a:pt x="1261545" y="1261545"/>
                </a:lnTo>
                <a:lnTo>
                  <a:pt x="0" y="12615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7" name="Freeform 37"/>
          <p:cNvSpPr/>
          <p:nvPr/>
        </p:nvSpPr>
        <p:spPr>
          <a:xfrm>
            <a:off x="7271204" y="3858639"/>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8" name="Freeform 38"/>
          <p:cNvSpPr/>
          <p:nvPr/>
        </p:nvSpPr>
        <p:spPr>
          <a:xfrm>
            <a:off x="7326750" y="3914185"/>
            <a:ext cx="960173" cy="960173"/>
          </a:xfrm>
          <a:custGeom>
            <a:avLst/>
            <a:gdLst/>
            <a:ahLst/>
            <a:cxnLst/>
            <a:rect l="l" t="t" r="r" b="b"/>
            <a:pathLst>
              <a:path w="960173" h="960173">
                <a:moveTo>
                  <a:pt x="0" y="0"/>
                </a:moveTo>
                <a:lnTo>
                  <a:pt x="960173" y="0"/>
                </a:lnTo>
                <a:lnTo>
                  <a:pt x="960173" y="960173"/>
                </a:lnTo>
                <a:lnTo>
                  <a:pt x="0" y="96017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39" name="Freeform 39"/>
          <p:cNvSpPr/>
          <p:nvPr/>
        </p:nvSpPr>
        <p:spPr>
          <a:xfrm>
            <a:off x="7176064" y="5081781"/>
            <a:ext cx="1261545" cy="1261545"/>
          </a:xfrm>
          <a:custGeom>
            <a:avLst/>
            <a:gdLst/>
            <a:ahLst/>
            <a:cxnLst/>
            <a:rect l="l" t="t" r="r" b="b"/>
            <a:pathLst>
              <a:path w="1261545" h="1261545">
                <a:moveTo>
                  <a:pt x="0" y="0"/>
                </a:moveTo>
                <a:lnTo>
                  <a:pt x="1261545" y="0"/>
                </a:lnTo>
                <a:lnTo>
                  <a:pt x="1261545" y="1261545"/>
                </a:lnTo>
                <a:lnTo>
                  <a:pt x="0" y="12615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0" name="Freeform 40"/>
          <p:cNvSpPr/>
          <p:nvPr/>
        </p:nvSpPr>
        <p:spPr>
          <a:xfrm>
            <a:off x="7271204" y="5176921"/>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1" name="Freeform 41"/>
          <p:cNvSpPr/>
          <p:nvPr/>
        </p:nvSpPr>
        <p:spPr>
          <a:xfrm>
            <a:off x="7326750" y="5232467"/>
            <a:ext cx="960173" cy="960173"/>
          </a:xfrm>
          <a:custGeom>
            <a:avLst/>
            <a:gdLst/>
            <a:ahLst/>
            <a:cxnLst/>
            <a:rect l="l" t="t" r="r" b="b"/>
            <a:pathLst>
              <a:path w="960173" h="960173">
                <a:moveTo>
                  <a:pt x="0" y="0"/>
                </a:moveTo>
                <a:lnTo>
                  <a:pt x="960173" y="0"/>
                </a:lnTo>
                <a:lnTo>
                  <a:pt x="960173" y="960173"/>
                </a:lnTo>
                <a:lnTo>
                  <a:pt x="0" y="96017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2" name="Freeform 42"/>
          <p:cNvSpPr/>
          <p:nvPr/>
        </p:nvSpPr>
        <p:spPr>
          <a:xfrm>
            <a:off x="7176064" y="6400062"/>
            <a:ext cx="1261545" cy="1261545"/>
          </a:xfrm>
          <a:custGeom>
            <a:avLst/>
            <a:gdLst/>
            <a:ahLst/>
            <a:cxnLst/>
            <a:rect l="l" t="t" r="r" b="b"/>
            <a:pathLst>
              <a:path w="1261545" h="1261545">
                <a:moveTo>
                  <a:pt x="0" y="0"/>
                </a:moveTo>
                <a:lnTo>
                  <a:pt x="1261545" y="0"/>
                </a:lnTo>
                <a:lnTo>
                  <a:pt x="1261545" y="1261546"/>
                </a:lnTo>
                <a:lnTo>
                  <a:pt x="0" y="12615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3" name="Freeform 43"/>
          <p:cNvSpPr/>
          <p:nvPr/>
        </p:nvSpPr>
        <p:spPr>
          <a:xfrm>
            <a:off x="7271204" y="6495202"/>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4" name="Freeform 44"/>
          <p:cNvSpPr/>
          <p:nvPr/>
        </p:nvSpPr>
        <p:spPr>
          <a:xfrm>
            <a:off x="7326750" y="6550748"/>
            <a:ext cx="960173" cy="960173"/>
          </a:xfrm>
          <a:custGeom>
            <a:avLst/>
            <a:gdLst/>
            <a:ahLst/>
            <a:cxnLst/>
            <a:rect l="l" t="t" r="r" b="b"/>
            <a:pathLst>
              <a:path w="960173" h="960173">
                <a:moveTo>
                  <a:pt x="0" y="0"/>
                </a:moveTo>
                <a:lnTo>
                  <a:pt x="960173" y="0"/>
                </a:lnTo>
                <a:lnTo>
                  <a:pt x="960173" y="960174"/>
                </a:lnTo>
                <a:lnTo>
                  <a:pt x="0" y="960174"/>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5" name="Freeform 45"/>
          <p:cNvSpPr/>
          <p:nvPr/>
        </p:nvSpPr>
        <p:spPr>
          <a:xfrm>
            <a:off x="7176064" y="7718344"/>
            <a:ext cx="1261545" cy="1261545"/>
          </a:xfrm>
          <a:custGeom>
            <a:avLst/>
            <a:gdLst/>
            <a:ahLst/>
            <a:cxnLst/>
            <a:rect l="l" t="t" r="r" b="b"/>
            <a:pathLst>
              <a:path w="1261545" h="1261545">
                <a:moveTo>
                  <a:pt x="0" y="0"/>
                </a:moveTo>
                <a:lnTo>
                  <a:pt x="1261545" y="0"/>
                </a:lnTo>
                <a:lnTo>
                  <a:pt x="1261545" y="1261545"/>
                </a:lnTo>
                <a:lnTo>
                  <a:pt x="0" y="12615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6" name="Freeform 46"/>
          <p:cNvSpPr/>
          <p:nvPr/>
        </p:nvSpPr>
        <p:spPr>
          <a:xfrm>
            <a:off x="7271204" y="7813484"/>
            <a:ext cx="1071265" cy="1071265"/>
          </a:xfrm>
          <a:custGeom>
            <a:avLst/>
            <a:gdLst/>
            <a:ahLst/>
            <a:cxnLst/>
            <a:rect l="l" t="t" r="r" b="b"/>
            <a:pathLst>
              <a:path w="1071265" h="1071265">
                <a:moveTo>
                  <a:pt x="0" y="0"/>
                </a:moveTo>
                <a:lnTo>
                  <a:pt x="1071265" y="0"/>
                </a:lnTo>
                <a:lnTo>
                  <a:pt x="1071265" y="1071265"/>
                </a:lnTo>
                <a:lnTo>
                  <a:pt x="0" y="107126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7" name="Freeform 47"/>
          <p:cNvSpPr/>
          <p:nvPr/>
        </p:nvSpPr>
        <p:spPr>
          <a:xfrm>
            <a:off x="7326750" y="7869030"/>
            <a:ext cx="960173" cy="960173"/>
          </a:xfrm>
          <a:custGeom>
            <a:avLst/>
            <a:gdLst/>
            <a:ahLst/>
            <a:cxnLst/>
            <a:rect l="l" t="t" r="r" b="b"/>
            <a:pathLst>
              <a:path w="960173" h="960173">
                <a:moveTo>
                  <a:pt x="0" y="0"/>
                </a:moveTo>
                <a:lnTo>
                  <a:pt x="960173" y="0"/>
                </a:lnTo>
                <a:lnTo>
                  <a:pt x="960173" y="960173"/>
                </a:lnTo>
                <a:lnTo>
                  <a:pt x="0" y="96017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48" name="TextBox 48"/>
          <p:cNvSpPr txBox="1"/>
          <p:nvPr/>
        </p:nvSpPr>
        <p:spPr>
          <a:xfrm>
            <a:off x="8732884" y="2726740"/>
            <a:ext cx="7340844" cy="660400"/>
          </a:xfrm>
          <a:prstGeom prst="rect">
            <a:avLst/>
          </a:prstGeom>
        </p:spPr>
        <p:txBody>
          <a:bodyPr lIns="0" tIns="0" rIns="0" bIns="0" rtlCol="0" anchor="t">
            <a:spAutoFit/>
          </a:bodyPr>
          <a:lstStyle/>
          <a:p>
            <a:pPr algn="just">
              <a:lnSpc>
                <a:spcPts val="2599"/>
              </a:lnSpc>
            </a:pP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Thu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thập</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và</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phân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tích</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các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tài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liệu</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và</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các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tiêu</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chuẩn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về</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thiết</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kế</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ứng</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dụng</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quản</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lý</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quán</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cafe</a:t>
            </a:r>
            <a:endPar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endParaRPr>
          </a:p>
        </p:txBody>
      </p:sp>
      <p:sp>
        <p:nvSpPr>
          <p:cNvPr id="49" name="TextBox 49"/>
          <p:cNvSpPr txBox="1"/>
          <p:nvPr/>
        </p:nvSpPr>
        <p:spPr>
          <a:xfrm>
            <a:off x="8732884" y="4038992"/>
            <a:ext cx="7424925" cy="666849"/>
          </a:xfrm>
          <a:prstGeom prst="rect">
            <a:avLst/>
          </a:prstGeom>
        </p:spPr>
        <p:txBody>
          <a:bodyPr lIns="0" tIns="0" rIns="0" bIns="0" rtlCol="0" anchor="t">
            <a:spAutoFit/>
          </a:bodyPr>
          <a:lstStyle/>
          <a:p>
            <a:pPr algn="just">
              <a:lnSpc>
                <a:spcPts val="2599"/>
              </a:lnSpc>
            </a:pP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Xác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định</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yêu</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cầu</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của</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hệ</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thống</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bao</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gồm</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chức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năng</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cần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thiết</a:t>
            </a:r>
            <a:endPar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endParaRPr>
          </a:p>
        </p:txBody>
      </p:sp>
      <p:sp>
        <p:nvSpPr>
          <p:cNvPr id="50" name="TextBox 50"/>
          <p:cNvSpPr txBox="1"/>
          <p:nvPr/>
        </p:nvSpPr>
        <p:spPr>
          <a:xfrm>
            <a:off x="8732884" y="5525228"/>
            <a:ext cx="7424925" cy="333425"/>
          </a:xfrm>
          <a:prstGeom prst="rect">
            <a:avLst/>
          </a:prstGeom>
        </p:spPr>
        <p:txBody>
          <a:bodyPr wrap="square" lIns="0" tIns="0" rIns="0" bIns="0" rtlCol="0" anchor="t">
            <a:spAutoFit/>
          </a:bodyPr>
          <a:lstStyle/>
          <a:p>
            <a:pPr algn="just">
              <a:lnSpc>
                <a:spcPts val="2599"/>
              </a:lnSpc>
            </a:pP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Thiết</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kế</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kiến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trúc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cơ</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sở</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dữ</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liệu</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và</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giao</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diện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người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dùng</a:t>
            </a:r>
            <a:endPar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endParaRPr>
          </a:p>
        </p:txBody>
      </p:sp>
      <p:sp>
        <p:nvSpPr>
          <p:cNvPr id="51" name="TextBox 51"/>
          <p:cNvSpPr txBox="1"/>
          <p:nvPr/>
        </p:nvSpPr>
        <p:spPr>
          <a:xfrm>
            <a:off x="8732884" y="6687614"/>
            <a:ext cx="7424925" cy="1000274"/>
          </a:xfrm>
          <a:prstGeom prst="rect">
            <a:avLst/>
          </a:prstGeom>
        </p:spPr>
        <p:txBody>
          <a:bodyPr lIns="0" tIns="0" rIns="0" bIns="0" rtlCol="0" anchor="t">
            <a:spAutoFit/>
          </a:bodyPr>
          <a:lstStyle/>
          <a:p>
            <a:pPr algn="just">
              <a:lnSpc>
                <a:spcPts val="2599"/>
              </a:lnSpc>
            </a:pP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Sử</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dụng</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Visual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sutido</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winfrom</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C#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để</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phát</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triển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các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tính</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năng</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của</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ứng</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smtClean="0">
                <a:solidFill>
                  <a:srgbClr val="606060"/>
                </a:solidFill>
                <a:latin typeface="Times New Roman" panose="02020603050405020304" pitchFamily="18" charset="0"/>
                <a:ea typeface="Poppins Bold"/>
                <a:cs typeface="Times New Roman" panose="02020603050405020304" pitchFamily="18" charset="0"/>
                <a:sym typeface="Poppins Bold"/>
              </a:rPr>
              <a:t>dụng</a:t>
            </a:r>
            <a:r>
              <a:rPr lang="en-US" sz="2400" b="1" dirty="0" smtClean="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kiểm</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thử</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và</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triển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khai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lên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môi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trường</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thực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tế</a:t>
            </a:r>
            <a:endPar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endParaRPr>
          </a:p>
        </p:txBody>
      </p:sp>
      <p:sp>
        <p:nvSpPr>
          <p:cNvPr id="52" name="TextBox 52"/>
          <p:cNvSpPr txBox="1"/>
          <p:nvPr/>
        </p:nvSpPr>
        <p:spPr>
          <a:xfrm>
            <a:off x="8732884" y="8011925"/>
            <a:ext cx="7424925" cy="1000274"/>
          </a:xfrm>
          <a:prstGeom prst="rect">
            <a:avLst/>
          </a:prstGeom>
        </p:spPr>
        <p:txBody>
          <a:bodyPr lIns="0" tIns="0" rIns="0" bIns="0" rtlCol="0" anchor="t">
            <a:spAutoFit/>
          </a:bodyPr>
          <a:lstStyle/>
          <a:p>
            <a:pPr algn="just">
              <a:lnSpc>
                <a:spcPts val="2599"/>
              </a:lnSpc>
            </a:pP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Thực</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hiện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kiểm</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thử</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sửa</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lỗi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và</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tối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ưu</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hoá</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a:t>
            </a:r>
          </a:p>
          <a:p>
            <a:pPr algn="just">
              <a:lnSpc>
                <a:spcPts val="2599"/>
              </a:lnSpc>
            </a:pP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Thu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thập</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phản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hồi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từ</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người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dùng</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thử</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nghiệm</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để</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cải</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tiến</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hệ</a:t>
            </a:r>
            <a:r>
              <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rPr>
              <a:t> </a:t>
            </a:r>
            <a:r>
              <a:rPr lang="en-US" sz="2400" b="1" dirty="0" err="1">
                <a:solidFill>
                  <a:srgbClr val="606060"/>
                </a:solidFill>
                <a:latin typeface="Times New Roman" panose="02020603050405020304" pitchFamily="18" charset="0"/>
                <a:ea typeface="Poppins Bold"/>
                <a:cs typeface="Times New Roman" panose="02020603050405020304" pitchFamily="18" charset="0"/>
                <a:sym typeface="Poppins Bold"/>
              </a:rPr>
              <a:t>thống</a:t>
            </a:r>
            <a:endParaRPr lang="en-US" sz="2400" b="1" dirty="0">
              <a:solidFill>
                <a:srgbClr val="606060"/>
              </a:solidFill>
              <a:latin typeface="Times New Roman" panose="02020603050405020304" pitchFamily="18" charset="0"/>
              <a:ea typeface="Poppins Bold"/>
              <a:cs typeface="Times New Roman" panose="02020603050405020304" pitchFamily="18" charset="0"/>
              <a:sym typeface="Poppi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7219" y="3358829"/>
            <a:ext cx="6064231"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545454"/>
                </a:solidFill>
                <a:latin typeface="Be Vietnam Ultra-Bold"/>
                <a:ea typeface="Be Vietnam Ultra-Bold"/>
                <a:cs typeface="Be Vietnam Ultra-Bold"/>
                <a:sym typeface="Be Vietnam Ultra-Bold"/>
              </a:rPr>
              <a:t>CÔNG CỤ SỬ DỤNG</a:t>
            </a:r>
          </a:p>
        </p:txBody>
      </p:sp>
      <p:grpSp>
        <p:nvGrpSpPr>
          <p:cNvPr id="3" name="Group 3"/>
          <p:cNvGrpSpPr/>
          <p:nvPr/>
        </p:nvGrpSpPr>
        <p:grpSpPr>
          <a:xfrm>
            <a:off x="-1997137" y="7075637"/>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 name="Group 6"/>
          <p:cNvGrpSpPr/>
          <p:nvPr/>
        </p:nvGrpSpPr>
        <p:grpSpPr>
          <a:xfrm>
            <a:off x="3684175" y="7005833"/>
            <a:ext cx="452472" cy="4524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9" name="Group 9"/>
          <p:cNvGrpSpPr/>
          <p:nvPr/>
        </p:nvGrpSpPr>
        <p:grpSpPr>
          <a:xfrm>
            <a:off x="15017929" y="-2533783"/>
            <a:ext cx="5002094" cy="50020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2" name="Group 12"/>
          <p:cNvGrpSpPr/>
          <p:nvPr/>
        </p:nvGrpSpPr>
        <p:grpSpPr>
          <a:xfrm>
            <a:off x="8921546" y="1425268"/>
            <a:ext cx="5334876" cy="2086085"/>
            <a:chOff x="0" y="0"/>
            <a:chExt cx="1234628" cy="482774"/>
          </a:xfrm>
        </p:grpSpPr>
        <p:sp>
          <p:nvSpPr>
            <p:cNvPr id="13" name="Freeform 13"/>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14" name="TextBox 14"/>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5" name="Freeform 15"/>
          <p:cNvSpPr/>
          <p:nvPr/>
        </p:nvSpPr>
        <p:spPr>
          <a:xfrm rot="-10800000">
            <a:off x="9028187" y="3444554"/>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sp>
      <p:grpSp>
        <p:nvGrpSpPr>
          <p:cNvPr id="16" name="Group 16"/>
          <p:cNvGrpSpPr/>
          <p:nvPr/>
        </p:nvGrpSpPr>
        <p:grpSpPr>
          <a:xfrm>
            <a:off x="8307532" y="1878174"/>
            <a:ext cx="1228028" cy="1226514"/>
            <a:chOff x="0" y="0"/>
            <a:chExt cx="323431" cy="323032"/>
          </a:xfrm>
        </p:grpSpPr>
        <p:sp>
          <p:nvSpPr>
            <p:cNvPr id="17" name="Freeform 1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18" name="TextBox 18"/>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19" name="TextBox 19"/>
          <p:cNvSpPr txBox="1"/>
          <p:nvPr/>
        </p:nvSpPr>
        <p:spPr>
          <a:xfrm>
            <a:off x="9584961" y="2031372"/>
            <a:ext cx="4183100" cy="1179810"/>
          </a:xfrm>
          <a:prstGeom prst="rect">
            <a:avLst/>
          </a:prstGeom>
        </p:spPr>
        <p:txBody>
          <a:bodyPr lIns="0" tIns="0" rIns="0" bIns="0" rtlCol="0" anchor="t">
            <a:spAutoFit/>
          </a:bodyPr>
          <a:lstStyle/>
          <a:p>
            <a:pPr marL="0" lvl="0" indent="0" algn="l">
              <a:lnSpc>
                <a:spcPts val="2304"/>
              </a:lnSpc>
              <a:spcBef>
                <a:spcPct val="0"/>
              </a:spcBef>
            </a:pPr>
            <a:r>
              <a:rPr lang="en-US" sz="1800" dirty="0">
                <a:solidFill>
                  <a:srgbClr val="231F20"/>
                </a:solidFill>
                <a:latin typeface="Be Vietnam"/>
                <a:ea typeface="Be Vietnam"/>
                <a:cs typeface="Be Vietnam"/>
                <a:sym typeface="Be Vietnam"/>
              </a:rPr>
              <a:t>Visual Studio </a:t>
            </a:r>
            <a:r>
              <a:rPr lang="en-US" sz="1800" dirty="0" smtClean="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đơn</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giản</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linh</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hoạt</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và</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hỗ</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trợ</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tốt</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cho</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việc</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lập</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trình</a:t>
            </a:r>
            <a:r>
              <a:rPr lang="en-US" sz="1800" dirty="0">
                <a:solidFill>
                  <a:srgbClr val="231F20"/>
                </a:solidFill>
                <a:latin typeface="Be Vietnam"/>
                <a:ea typeface="Be Vietnam"/>
                <a:cs typeface="Be Vietnam"/>
                <a:sym typeface="Be Vietnam"/>
              </a:rPr>
              <a:t> </a:t>
            </a:r>
            <a:r>
              <a:rPr lang="en-US" sz="1800" dirty="0" err="1" smtClean="0">
                <a:solidFill>
                  <a:srgbClr val="231F20"/>
                </a:solidFill>
                <a:latin typeface="Be Vietnam"/>
                <a:ea typeface="Be Vietnam"/>
                <a:cs typeface="Be Vietnam"/>
                <a:sym typeface="Be Vietnam"/>
              </a:rPr>
              <a:t>bằng</a:t>
            </a:r>
            <a:r>
              <a:rPr lang="en-US" sz="1800" dirty="0" smtClean="0">
                <a:solidFill>
                  <a:srgbClr val="231F20"/>
                </a:solidFill>
                <a:latin typeface="Be Vietnam"/>
                <a:ea typeface="Be Vietnam"/>
                <a:cs typeface="Be Vietnam"/>
                <a:sym typeface="Be Vietnam"/>
              </a:rPr>
              <a:t> </a:t>
            </a:r>
            <a:r>
              <a:rPr lang="en-US" sz="1800" dirty="0" err="1" smtClean="0">
                <a:solidFill>
                  <a:srgbClr val="231F20"/>
                </a:solidFill>
                <a:latin typeface="Be Vietnam"/>
                <a:ea typeface="Be Vietnam"/>
                <a:cs typeface="Be Vietnam"/>
                <a:sym typeface="Be Vietnam"/>
              </a:rPr>
              <a:t>Winfrom</a:t>
            </a:r>
            <a:r>
              <a:rPr lang="en-US" sz="1800" dirty="0" smtClean="0">
                <a:solidFill>
                  <a:srgbClr val="231F20"/>
                </a:solidFill>
                <a:latin typeface="Be Vietnam"/>
                <a:ea typeface="Be Vietnam"/>
                <a:cs typeface="Be Vietnam"/>
                <a:sym typeface="Be Vietnam"/>
              </a:rPr>
              <a:t> C#, </a:t>
            </a:r>
            <a:r>
              <a:rPr lang="en-US" sz="1800" dirty="0" err="1">
                <a:solidFill>
                  <a:srgbClr val="231F20"/>
                </a:solidFill>
                <a:latin typeface="Be Vietnam"/>
                <a:ea typeface="Be Vietnam"/>
                <a:cs typeface="Be Vietnam"/>
                <a:sym typeface="Be Vietnam"/>
              </a:rPr>
              <a:t>tích</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hợp</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công</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cụ</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và</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các</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thư</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viện</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hiệu</a:t>
            </a:r>
            <a:r>
              <a:rPr lang="en-US" sz="1800" dirty="0">
                <a:solidFill>
                  <a:srgbClr val="231F20"/>
                </a:solidFill>
                <a:latin typeface="Be Vietnam"/>
                <a:ea typeface="Be Vietnam"/>
                <a:cs typeface="Be Vietnam"/>
                <a:sym typeface="Be Vietnam"/>
              </a:rPr>
              <a:t> </a:t>
            </a:r>
            <a:r>
              <a:rPr lang="en-US" sz="1800" dirty="0" err="1">
                <a:solidFill>
                  <a:srgbClr val="231F20"/>
                </a:solidFill>
                <a:latin typeface="Be Vietnam"/>
                <a:ea typeface="Be Vietnam"/>
                <a:cs typeface="Be Vietnam"/>
                <a:sym typeface="Be Vietnam"/>
              </a:rPr>
              <a:t>quả</a:t>
            </a:r>
            <a:r>
              <a:rPr lang="en-US" sz="1800" dirty="0">
                <a:solidFill>
                  <a:srgbClr val="231F20"/>
                </a:solidFill>
                <a:latin typeface="Be Vietnam"/>
                <a:ea typeface="Be Vietnam"/>
                <a:cs typeface="Be Vietnam"/>
                <a:sym typeface="Be Vietnam"/>
              </a:rPr>
              <a:t>.</a:t>
            </a:r>
          </a:p>
        </p:txBody>
      </p:sp>
      <p:sp>
        <p:nvSpPr>
          <p:cNvPr id="20" name="TextBox 20"/>
          <p:cNvSpPr txBox="1"/>
          <p:nvPr/>
        </p:nvSpPr>
        <p:spPr>
          <a:xfrm>
            <a:off x="9584961" y="1579075"/>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Be Vietnam Ultra-Bold"/>
                <a:ea typeface="Be Vietnam Ultra-Bold"/>
                <a:cs typeface="Be Vietnam Ultra-Bold"/>
                <a:sym typeface="Be Vietnam Ultra-Bold"/>
              </a:rPr>
              <a:t>Công cụ:</a:t>
            </a:r>
          </a:p>
        </p:txBody>
      </p:sp>
      <p:sp>
        <p:nvSpPr>
          <p:cNvPr id="21" name="Freeform 21"/>
          <p:cNvSpPr/>
          <p:nvPr/>
        </p:nvSpPr>
        <p:spPr>
          <a:xfrm rot="-10800000">
            <a:off x="9028187" y="5940727"/>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2">
              <a:alphaModFix amt="72000"/>
            </a:blip>
            <a:stretch>
              <a:fillRect b="-286352"/>
            </a:stretch>
          </a:blipFill>
        </p:spPr>
      </p:sp>
      <p:grpSp>
        <p:nvGrpSpPr>
          <p:cNvPr id="22" name="Group 22"/>
          <p:cNvGrpSpPr/>
          <p:nvPr/>
        </p:nvGrpSpPr>
        <p:grpSpPr>
          <a:xfrm>
            <a:off x="8921546" y="3921441"/>
            <a:ext cx="5334876" cy="2086085"/>
            <a:chOff x="0" y="0"/>
            <a:chExt cx="1234628" cy="482774"/>
          </a:xfrm>
        </p:grpSpPr>
        <p:sp>
          <p:nvSpPr>
            <p:cNvPr id="23" name="Freeform 23"/>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24" name="TextBox 24"/>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5" name="Group 25"/>
          <p:cNvGrpSpPr/>
          <p:nvPr/>
        </p:nvGrpSpPr>
        <p:grpSpPr>
          <a:xfrm>
            <a:off x="8307532" y="4374347"/>
            <a:ext cx="1228028" cy="1226514"/>
            <a:chOff x="0" y="0"/>
            <a:chExt cx="323431" cy="323032"/>
          </a:xfrm>
        </p:grpSpPr>
        <p:sp>
          <p:nvSpPr>
            <p:cNvPr id="26" name="Freeform 26"/>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27" name="TextBox 27"/>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8" name="TextBox 28"/>
          <p:cNvSpPr txBox="1"/>
          <p:nvPr/>
        </p:nvSpPr>
        <p:spPr>
          <a:xfrm>
            <a:off x="9584961" y="4568859"/>
            <a:ext cx="4183100" cy="1143762"/>
          </a:xfrm>
          <a:prstGeom prst="rect">
            <a:avLst/>
          </a:prstGeom>
        </p:spPr>
        <p:txBody>
          <a:bodyPr lIns="0" tIns="0" rIns="0" bIns="0" rtlCol="0" anchor="t">
            <a:spAutoFit/>
          </a:bodyPr>
          <a:lstStyle/>
          <a:p>
            <a:pPr marL="0" lvl="0" indent="0" algn="l">
              <a:lnSpc>
                <a:spcPts val="2304"/>
              </a:lnSpc>
              <a:spcBef>
                <a:spcPct val="0"/>
              </a:spcBef>
            </a:pPr>
            <a:r>
              <a:rPr lang="en-US" sz="1800">
                <a:solidFill>
                  <a:srgbClr val="231F20"/>
                </a:solidFill>
                <a:latin typeface="Be Vietnam"/>
                <a:ea typeface="Be Vietnam"/>
                <a:cs typeface="Be Vietnam"/>
                <a:sym typeface="Be Vietnam"/>
              </a:rPr>
              <a:t>Draw.io: Đơn giản, miễn phí và khả năng hỗ trỡ vẽ sơ đồ đa dạng, phù hợp cho việc thiết kế và chia sẻ ý tưởng dự án.</a:t>
            </a:r>
          </a:p>
        </p:txBody>
      </p:sp>
      <p:sp>
        <p:nvSpPr>
          <p:cNvPr id="29" name="TextBox 29"/>
          <p:cNvSpPr txBox="1"/>
          <p:nvPr/>
        </p:nvSpPr>
        <p:spPr>
          <a:xfrm>
            <a:off x="9584961" y="4134991"/>
            <a:ext cx="4100514" cy="376096"/>
          </a:xfrm>
          <a:prstGeom prst="rect">
            <a:avLst/>
          </a:prstGeom>
        </p:spPr>
        <p:txBody>
          <a:bodyPr lIns="0" tIns="0" rIns="0" bIns="0" rtlCol="0" anchor="t">
            <a:spAutoFit/>
          </a:bodyPr>
          <a:lstStyle/>
          <a:p>
            <a:pPr marL="0" lvl="0" indent="0" algn="l">
              <a:lnSpc>
                <a:spcPts val="3017"/>
              </a:lnSpc>
              <a:spcBef>
                <a:spcPct val="0"/>
              </a:spcBef>
            </a:pPr>
            <a:r>
              <a:rPr lang="en-US" sz="2357">
                <a:solidFill>
                  <a:srgbClr val="333231"/>
                </a:solidFill>
                <a:latin typeface="Be Vietnam Ultra-Bold"/>
                <a:ea typeface="Be Vietnam Ultra-Bold"/>
                <a:cs typeface="Be Vietnam Ultra-Bold"/>
                <a:sym typeface="Be Vietnam Ultra-Bold"/>
              </a:rPr>
              <a:t>Phân tích thiết kế</a:t>
            </a:r>
          </a:p>
        </p:txBody>
      </p:sp>
      <p:sp>
        <p:nvSpPr>
          <p:cNvPr id="30" name="Freeform 30"/>
          <p:cNvSpPr/>
          <p:nvPr/>
        </p:nvSpPr>
        <p:spPr>
          <a:xfrm>
            <a:off x="8520301" y="4492659"/>
            <a:ext cx="943649" cy="943649"/>
          </a:xfrm>
          <a:custGeom>
            <a:avLst/>
            <a:gdLst/>
            <a:ahLst/>
            <a:cxnLst/>
            <a:rect l="l" t="t" r="r" b="b"/>
            <a:pathLst>
              <a:path w="943649" h="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31" name="Freeform 31"/>
          <p:cNvSpPr/>
          <p:nvPr/>
        </p:nvSpPr>
        <p:spPr>
          <a:xfrm rot="-10800000">
            <a:off x="9028187" y="8598825"/>
            <a:ext cx="5128563" cy="381636"/>
          </a:xfrm>
          <a:custGeom>
            <a:avLst/>
            <a:gdLst/>
            <a:ahLst/>
            <a:cxnLst/>
            <a:rect l="l" t="t" r="r" b="b"/>
            <a:pathLst>
              <a:path w="5128563" h="381636">
                <a:moveTo>
                  <a:pt x="0" y="0"/>
                </a:moveTo>
                <a:lnTo>
                  <a:pt x="5128564" y="0"/>
                </a:lnTo>
                <a:lnTo>
                  <a:pt x="5128564" y="381636"/>
                </a:lnTo>
                <a:lnTo>
                  <a:pt x="0" y="381636"/>
                </a:lnTo>
                <a:lnTo>
                  <a:pt x="0" y="0"/>
                </a:lnTo>
                <a:close/>
              </a:path>
            </a:pathLst>
          </a:custGeom>
          <a:blipFill>
            <a:blip r:embed="rId2">
              <a:alphaModFix amt="72000"/>
            </a:blip>
            <a:stretch>
              <a:fillRect b="-286352"/>
            </a:stretch>
          </a:blipFill>
        </p:spPr>
      </p:sp>
      <p:grpSp>
        <p:nvGrpSpPr>
          <p:cNvPr id="32" name="Group 32"/>
          <p:cNvGrpSpPr/>
          <p:nvPr/>
        </p:nvGrpSpPr>
        <p:grpSpPr>
          <a:xfrm>
            <a:off x="8921546" y="6579539"/>
            <a:ext cx="5334876" cy="3364561"/>
            <a:chOff x="0" y="0"/>
            <a:chExt cx="1234628" cy="482774"/>
          </a:xfrm>
        </p:grpSpPr>
        <p:sp>
          <p:nvSpPr>
            <p:cNvPr id="33" name="Freeform 33"/>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34" name="TextBox 34"/>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5" name="Group 35"/>
          <p:cNvGrpSpPr/>
          <p:nvPr/>
        </p:nvGrpSpPr>
        <p:grpSpPr>
          <a:xfrm>
            <a:off x="8307532" y="7032444"/>
            <a:ext cx="1228028" cy="1226514"/>
            <a:chOff x="0" y="0"/>
            <a:chExt cx="323431" cy="323032"/>
          </a:xfrm>
        </p:grpSpPr>
        <p:sp>
          <p:nvSpPr>
            <p:cNvPr id="36" name="Freeform 36"/>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37" name="TextBox 37"/>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38" name="TextBox 38"/>
          <p:cNvSpPr txBox="1"/>
          <p:nvPr/>
        </p:nvSpPr>
        <p:spPr>
          <a:xfrm>
            <a:off x="9584961" y="7324720"/>
            <a:ext cx="4183100" cy="2338012"/>
          </a:xfrm>
          <a:prstGeom prst="rect">
            <a:avLst/>
          </a:prstGeom>
        </p:spPr>
        <p:txBody>
          <a:bodyPr lIns="0" tIns="0" rIns="0" bIns="0" rtlCol="0" anchor="t">
            <a:spAutoFit/>
          </a:bodyPr>
          <a:lstStyle/>
          <a:p>
            <a:pPr lvl="0">
              <a:lnSpc>
                <a:spcPts val="2304"/>
              </a:lnSpc>
              <a:spcBef>
                <a:spcPct val="0"/>
              </a:spcBef>
            </a:pPr>
            <a:r>
              <a:rPr lang="vi-VN" dirty="0"/>
              <a:t>SQL Server Management Studio (SSMS) là một công cụ quản lý và phát triển cơ sở dữ liệu dành cho Microsoft SQL Server. Nó cung cấp một giao diện đồ họa thân thiện cho phép người dùng quản lý, phát triển và vận hành các cơ sở dữ liệu SQL Server một cách hiệu quả.</a:t>
            </a:r>
            <a:endParaRPr lang="en-US" sz="1800" dirty="0">
              <a:solidFill>
                <a:srgbClr val="231F20"/>
              </a:solidFill>
              <a:latin typeface="Be Vietnam"/>
              <a:ea typeface="Be Vietnam"/>
              <a:cs typeface="Be Vietnam"/>
              <a:sym typeface="Be Vietnam"/>
            </a:endParaRPr>
          </a:p>
        </p:txBody>
      </p:sp>
      <p:sp>
        <p:nvSpPr>
          <p:cNvPr id="39" name="TextBox 39"/>
          <p:cNvSpPr txBox="1"/>
          <p:nvPr/>
        </p:nvSpPr>
        <p:spPr>
          <a:xfrm>
            <a:off x="9584961" y="6878064"/>
            <a:ext cx="4100514" cy="376096"/>
          </a:xfrm>
          <a:prstGeom prst="rect">
            <a:avLst/>
          </a:prstGeom>
        </p:spPr>
        <p:txBody>
          <a:bodyPr lIns="0" tIns="0" rIns="0" bIns="0" rtlCol="0" anchor="t">
            <a:spAutoFit/>
          </a:bodyPr>
          <a:lstStyle/>
          <a:p>
            <a:pPr marL="0" lvl="0" indent="0" algn="l">
              <a:lnSpc>
                <a:spcPts val="3017"/>
              </a:lnSpc>
              <a:spcBef>
                <a:spcPct val="0"/>
              </a:spcBef>
            </a:pPr>
            <a:r>
              <a:rPr lang="en-US" sz="2357" dirty="0" err="1">
                <a:solidFill>
                  <a:srgbClr val="333231"/>
                </a:solidFill>
                <a:latin typeface="Be Vietnam Ultra-Bold"/>
                <a:ea typeface="Be Vietnam Ultra-Bold"/>
                <a:cs typeface="Be Vietnam Ultra-Bold"/>
                <a:sym typeface="Be Vietnam Ultra-Bold"/>
              </a:rPr>
              <a:t>Thiết</a:t>
            </a:r>
            <a:r>
              <a:rPr lang="en-US" sz="2357" dirty="0">
                <a:solidFill>
                  <a:srgbClr val="333231"/>
                </a:solidFill>
                <a:latin typeface="Be Vietnam Ultra-Bold"/>
                <a:ea typeface="Be Vietnam Ultra-Bold"/>
                <a:cs typeface="Be Vietnam Ultra-Bold"/>
                <a:sym typeface="Be Vietnam Ultra-Bold"/>
              </a:rPr>
              <a:t> </a:t>
            </a:r>
            <a:r>
              <a:rPr lang="en-US" sz="2357" dirty="0" err="1">
                <a:solidFill>
                  <a:srgbClr val="333231"/>
                </a:solidFill>
                <a:latin typeface="Be Vietnam Ultra-Bold"/>
                <a:ea typeface="Be Vietnam Ultra-Bold"/>
                <a:cs typeface="Be Vietnam Ultra-Bold"/>
                <a:sym typeface="Be Vietnam Ultra-Bold"/>
              </a:rPr>
              <a:t>kế</a:t>
            </a:r>
            <a:r>
              <a:rPr lang="en-US" sz="2357" dirty="0">
                <a:solidFill>
                  <a:srgbClr val="333231"/>
                </a:solidFill>
                <a:latin typeface="Be Vietnam Ultra-Bold"/>
                <a:ea typeface="Be Vietnam Ultra-Bold"/>
                <a:cs typeface="Be Vietnam Ultra-Bold"/>
                <a:sym typeface="Be Vietnam Ultra-Bold"/>
              </a:rPr>
              <a:t> </a:t>
            </a:r>
            <a:r>
              <a:rPr lang="en-US" sz="2357" dirty="0" err="1">
                <a:solidFill>
                  <a:srgbClr val="333231"/>
                </a:solidFill>
                <a:latin typeface="Be Vietnam Ultra-Bold"/>
                <a:ea typeface="Be Vietnam Ultra-Bold"/>
                <a:cs typeface="Be Vietnam Ultra-Bold"/>
                <a:sym typeface="Be Vietnam Ultra-Bold"/>
              </a:rPr>
              <a:t>cơ</a:t>
            </a:r>
            <a:r>
              <a:rPr lang="en-US" sz="2357" dirty="0">
                <a:solidFill>
                  <a:srgbClr val="333231"/>
                </a:solidFill>
                <a:latin typeface="Be Vietnam Ultra-Bold"/>
                <a:ea typeface="Be Vietnam Ultra-Bold"/>
                <a:cs typeface="Be Vietnam Ultra-Bold"/>
                <a:sym typeface="Be Vietnam Ultra-Bold"/>
              </a:rPr>
              <a:t> </a:t>
            </a:r>
            <a:r>
              <a:rPr lang="en-US" sz="2357" dirty="0" err="1">
                <a:solidFill>
                  <a:srgbClr val="333231"/>
                </a:solidFill>
                <a:latin typeface="Be Vietnam Ultra-Bold"/>
                <a:ea typeface="Be Vietnam Ultra-Bold"/>
                <a:cs typeface="Be Vietnam Ultra-Bold"/>
                <a:sym typeface="Be Vietnam Ultra-Bold"/>
              </a:rPr>
              <a:t>sở</a:t>
            </a:r>
            <a:r>
              <a:rPr lang="en-US" sz="2357" dirty="0">
                <a:solidFill>
                  <a:srgbClr val="333231"/>
                </a:solidFill>
                <a:latin typeface="Be Vietnam Ultra-Bold"/>
                <a:ea typeface="Be Vietnam Ultra-Bold"/>
                <a:cs typeface="Be Vietnam Ultra-Bold"/>
                <a:sym typeface="Be Vietnam Ultra-Bold"/>
              </a:rPr>
              <a:t> </a:t>
            </a:r>
            <a:r>
              <a:rPr lang="en-US" sz="2357" dirty="0" err="1">
                <a:solidFill>
                  <a:srgbClr val="333231"/>
                </a:solidFill>
                <a:latin typeface="Be Vietnam Ultra-Bold"/>
                <a:ea typeface="Be Vietnam Ultra-Bold"/>
                <a:cs typeface="Be Vietnam Ultra-Bold"/>
                <a:sym typeface="Be Vietnam Ultra-Bold"/>
              </a:rPr>
              <a:t>dữ</a:t>
            </a:r>
            <a:r>
              <a:rPr lang="en-US" sz="2357" dirty="0">
                <a:solidFill>
                  <a:srgbClr val="333231"/>
                </a:solidFill>
                <a:latin typeface="Be Vietnam Ultra-Bold"/>
                <a:ea typeface="Be Vietnam Ultra-Bold"/>
                <a:cs typeface="Be Vietnam Ultra-Bold"/>
                <a:sym typeface="Be Vietnam Ultra-Bold"/>
              </a:rPr>
              <a:t> </a:t>
            </a:r>
            <a:r>
              <a:rPr lang="en-US" sz="2357" dirty="0" err="1">
                <a:solidFill>
                  <a:srgbClr val="333231"/>
                </a:solidFill>
                <a:latin typeface="Be Vietnam Ultra-Bold"/>
                <a:ea typeface="Be Vietnam Ultra-Bold"/>
                <a:cs typeface="Be Vietnam Ultra-Bold"/>
                <a:sym typeface="Be Vietnam Ultra-Bold"/>
              </a:rPr>
              <a:t>liệu</a:t>
            </a:r>
            <a:endParaRPr lang="en-US" sz="2357" dirty="0">
              <a:solidFill>
                <a:srgbClr val="333231"/>
              </a:solidFill>
              <a:latin typeface="Be Vietnam Ultra-Bold"/>
              <a:ea typeface="Be Vietnam Ultra-Bold"/>
              <a:cs typeface="Be Vietnam Ultra-Bold"/>
              <a:sym typeface="Be Vietnam Ultra-Bold"/>
            </a:endParaRPr>
          </a:p>
        </p:txBody>
      </p:sp>
      <p:sp>
        <p:nvSpPr>
          <p:cNvPr id="40" name="Freeform 40"/>
          <p:cNvSpPr/>
          <p:nvPr/>
        </p:nvSpPr>
        <p:spPr>
          <a:xfrm>
            <a:off x="8558509" y="7189074"/>
            <a:ext cx="841683" cy="837672"/>
          </a:xfrm>
          <a:custGeom>
            <a:avLst/>
            <a:gdLst/>
            <a:ahLst/>
            <a:cxnLst/>
            <a:rect l="l" t="t" r="r" b="b"/>
            <a:pathLst>
              <a:path w="841683" h="85253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41" name="Freeform 41"/>
          <p:cNvSpPr/>
          <p:nvPr/>
        </p:nvSpPr>
        <p:spPr>
          <a:xfrm>
            <a:off x="8571284" y="2050422"/>
            <a:ext cx="841683" cy="841683"/>
          </a:xfrm>
          <a:custGeom>
            <a:avLst/>
            <a:gdLst/>
            <a:ahLst/>
            <a:cxnLst/>
            <a:rect l="l" t="t" r="r" b="b"/>
            <a:pathLst>
              <a:path w="841683" h="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grpSp>
        <p:nvGrpSpPr>
          <p:cNvPr id="42" name="Group 42"/>
          <p:cNvGrpSpPr/>
          <p:nvPr/>
        </p:nvGrpSpPr>
        <p:grpSpPr>
          <a:xfrm>
            <a:off x="4809335" y="8388753"/>
            <a:ext cx="1183417" cy="1183417"/>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44" name="TextBox 44"/>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6987" y="3410126"/>
            <a:ext cx="13334026" cy="3466748"/>
            <a:chOff x="0" y="0"/>
            <a:chExt cx="3511842" cy="913053"/>
          </a:xfrm>
        </p:grpSpPr>
        <p:sp>
          <p:nvSpPr>
            <p:cNvPr id="4" name="Freeform 4"/>
            <p:cNvSpPr/>
            <p:nvPr/>
          </p:nvSpPr>
          <p:spPr>
            <a:xfrm>
              <a:off x="0" y="0"/>
              <a:ext cx="3511842" cy="913053"/>
            </a:xfrm>
            <a:custGeom>
              <a:avLst/>
              <a:gdLst/>
              <a:ahLst/>
              <a:cxnLst/>
              <a:rect l="l" t="t" r="r" b="b"/>
              <a:pathLst>
                <a:path w="3511842" h="913053">
                  <a:moveTo>
                    <a:pt x="23805" y="0"/>
                  </a:moveTo>
                  <a:lnTo>
                    <a:pt x="3488037" y="0"/>
                  </a:lnTo>
                  <a:cubicBezTo>
                    <a:pt x="3494351" y="0"/>
                    <a:pt x="3500406" y="2508"/>
                    <a:pt x="3504870" y="6972"/>
                  </a:cubicBezTo>
                  <a:cubicBezTo>
                    <a:pt x="3509334" y="11437"/>
                    <a:pt x="3511842" y="17492"/>
                    <a:pt x="3511842" y="23805"/>
                  </a:cubicBezTo>
                  <a:lnTo>
                    <a:pt x="3511842" y="889248"/>
                  </a:lnTo>
                  <a:cubicBezTo>
                    <a:pt x="3511842" y="895561"/>
                    <a:pt x="3509334" y="901616"/>
                    <a:pt x="3504870" y="906081"/>
                  </a:cubicBezTo>
                  <a:cubicBezTo>
                    <a:pt x="3500406" y="910545"/>
                    <a:pt x="3494351" y="913053"/>
                    <a:pt x="3488037" y="913053"/>
                  </a:cubicBezTo>
                  <a:lnTo>
                    <a:pt x="23805" y="913053"/>
                  </a:lnTo>
                  <a:cubicBezTo>
                    <a:pt x="17492" y="913053"/>
                    <a:pt x="11437" y="910545"/>
                    <a:pt x="6972" y="906081"/>
                  </a:cubicBezTo>
                  <a:cubicBezTo>
                    <a:pt x="2508" y="901616"/>
                    <a:pt x="0" y="895561"/>
                    <a:pt x="0" y="889248"/>
                  </a:cubicBezTo>
                  <a:lnTo>
                    <a:pt x="0" y="23805"/>
                  </a:lnTo>
                  <a:cubicBezTo>
                    <a:pt x="0" y="17492"/>
                    <a:pt x="2508" y="11437"/>
                    <a:pt x="6972" y="6972"/>
                  </a:cubicBezTo>
                  <a:cubicBezTo>
                    <a:pt x="11437" y="2508"/>
                    <a:pt x="17492" y="0"/>
                    <a:pt x="23805" y="0"/>
                  </a:cubicBezTo>
                  <a:close/>
                </a:path>
              </a:pathLst>
            </a:custGeom>
            <a:solidFill>
              <a:srgbClr val="0D7377"/>
            </a:solidFill>
            <a:ln w="66675" cap="rnd">
              <a:solidFill>
                <a:srgbClr val="FFFFFF"/>
              </a:solidFill>
              <a:prstDash val="solid"/>
              <a:round/>
            </a:ln>
          </p:spPr>
        </p:sp>
        <p:sp>
          <p:nvSpPr>
            <p:cNvPr id="5" name="TextBox 5"/>
            <p:cNvSpPr txBox="1"/>
            <p:nvPr/>
          </p:nvSpPr>
          <p:spPr>
            <a:xfrm>
              <a:off x="0" y="-28575"/>
              <a:ext cx="3511842" cy="941628"/>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6" name="TextBox 6"/>
          <p:cNvSpPr txBox="1"/>
          <p:nvPr/>
        </p:nvSpPr>
        <p:spPr>
          <a:xfrm>
            <a:off x="2476987" y="3701415"/>
            <a:ext cx="13334026" cy="2750819"/>
          </a:xfrm>
          <a:prstGeom prst="rect">
            <a:avLst/>
          </a:prstGeom>
        </p:spPr>
        <p:txBody>
          <a:bodyPr lIns="0" tIns="0" rIns="0" bIns="0" rtlCol="0" anchor="t">
            <a:spAutoFit/>
          </a:bodyPr>
          <a:lstStyle/>
          <a:p>
            <a:pPr algn="ctr">
              <a:lnSpc>
                <a:spcPts val="11040"/>
              </a:lnSpc>
            </a:pPr>
            <a:r>
              <a:rPr lang="en-US" sz="8000">
                <a:solidFill>
                  <a:srgbClr val="FFFFFF"/>
                </a:solidFill>
                <a:latin typeface="Be Vietnam Ultra-Bold"/>
                <a:ea typeface="Be Vietnam Ultra-Bold"/>
                <a:cs typeface="Be Vietnam Ultra-Bold"/>
                <a:sym typeface="Be Vietnam Ultra-Bold"/>
              </a:rPr>
              <a:t>PHẦN 3</a:t>
            </a:r>
          </a:p>
          <a:p>
            <a:pPr algn="ctr">
              <a:lnSpc>
                <a:spcPts val="11040"/>
              </a:lnSpc>
              <a:spcBef>
                <a:spcPct val="0"/>
              </a:spcBef>
            </a:pPr>
            <a:r>
              <a:rPr lang="en-US" sz="8000">
                <a:solidFill>
                  <a:srgbClr val="FFFFFF"/>
                </a:solidFill>
                <a:latin typeface="Be Vietnam Ultra-Bold"/>
                <a:ea typeface="Be Vietnam Ultra-Bold"/>
                <a:cs typeface="Be Vietnam Ultra-Bold"/>
                <a:sym typeface="Be Vietnam Ultra-Bold"/>
              </a:rPr>
              <a:t>PHÂN TÍCH VÀ THIẾT KẾ</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939</Words>
  <Application>Microsoft Office PowerPoint</Application>
  <PresentationFormat>Custom</PresentationFormat>
  <Paragraphs>114</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Arimo</vt:lpstr>
      <vt:lpstr>Open Sauce</vt:lpstr>
      <vt:lpstr>Poppins Bold</vt:lpstr>
      <vt:lpstr>Be Vietnam</vt:lpstr>
      <vt:lpstr>Arimo Bold</vt:lpstr>
      <vt:lpstr>Clear Sans Bold</vt:lpstr>
      <vt:lpstr>Times New Roman</vt:lpstr>
      <vt:lpstr>Be Vietnam Ultra-Bold</vt:lpstr>
      <vt:lpstr>Calibri</vt:lpstr>
      <vt:lpstr>Codec Pro ExtraBold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20200112_Nguyễn Hoàng Anh_DCCNTT11.10.4</dc:title>
  <cp:lastModifiedBy>sky</cp:lastModifiedBy>
  <cp:revision>10</cp:revision>
  <dcterms:created xsi:type="dcterms:W3CDTF">2006-08-16T00:00:00Z</dcterms:created>
  <dcterms:modified xsi:type="dcterms:W3CDTF">2024-11-25T19:37:59Z</dcterms:modified>
  <dc:identifier>DAGKVLLrwbI</dc:identifier>
</cp:coreProperties>
</file>